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5" r:id="rId3"/>
    <p:sldMasterId id="2147483869" r:id="rId4"/>
    <p:sldMasterId id="2147483883" r:id="rId5"/>
  </p:sldMasterIdLst>
  <p:notesMasterIdLst>
    <p:notesMasterId r:id="rId51"/>
  </p:notesMasterIdLst>
  <p:sldIdLst>
    <p:sldId id="1541" r:id="rId6"/>
    <p:sldId id="1561" r:id="rId7"/>
    <p:sldId id="1712" r:id="rId8"/>
    <p:sldId id="634" r:id="rId9"/>
    <p:sldId id="632" r:id="rId10"/>
    <p:sldId id="1710" r:id="rId11"/>
    <p:sldId id="1567" r:id="rId12"/>
    <p:sldId id="1711" r:id="rId13"/>
    <p:sldId id="691" r:id="rId14"/>
    <p:sldId id="409" r:id="rId15"/>
    <p:sldId id="1713" r:id="rId16"/>
    <p:sldId id="561" r:id="rId17"/>
    <p:sldId id="562" r:id="rId18"/>
    <p:sldId id="563" r:id="rId19"/>
    <p:sldId id="565" r:id="rId20"/>
    <p:sldId id="564" r:id="rId21"/>
    <p:sldId id="566" r:id="rId22"/>
    <p:sldId id="1707" r:id="rId23"/>
    <p:sldId id="1714" r:id="rId24"/>
    <p:sldId id="568" r:id="rId25"/>
    <p:sldId id="1689" r:id="rId26"/>
    <p:sldId id="569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577" r:id="rId35"/>
    <p:sldId id="578" r:id="rId36"/>
    <p:sldId id="579" r:id="rId37"/>
    <p:sldId id="580" r:id="rId38"/>
    <p:sldId id="581" r:id="rId39"/>
    <p:sldId id="582" r:id="rId40"/>
    <p:sldId id="583" r:id="rId41"/>
    <p:sldId id="584" r:id="rId42"/>
    <p:sldId id="585" r:id="rId43"/>
    <p:sldId id="587" r:id="rId44"/>
    <p:sldId id="588" r:id="rId45"/>
    <p:sldId id="589" r:id="rId46"/>
    <p:sldId id="1715" r:id="rId47"/>
    <p:sldId id="590" r:id="rId48"/>
    <p:sldId id="586" r:id="rId49"/>
    <p:sldId id="591" r:id="rId50"/>
  </p:sldIdLst>
  <p:sldSz cx="9144000" cy="6858000" type="screen4x3"/>
  <p:notesSz cx="7102475" cy="102330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4BF"/>
    <a:srgbClr val="0000FF"/>
    <a:srgbClr val="FFCCFF"/>
    <a:srgbClr val="FF9900"/>
    <a:srgbClr val="FFCC66"/>
    <a:srgbClr val="333399"/>
    <a:srgbClr val="003399"/>
    <a:srgbClr val="CCFFFF"/>
    <a:srgbClr val="A6E0E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01" autoAdjust="0"/>
    <p:restoredTop sz="96300" autoAdjust="0"/>
  </p:normalViewPr>
  <p:slideViewPr>
    <p:cSldViewPr>
      <p:cViewPr varScale="1">
        <p:scale>
          <a:sx n="117" d="100"/>
          <a:sy n="117" d="100"/>
        </p:scale>
        <p:origin x="1416" y="6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448" y="0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2023/10/18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448" y="9719598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76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19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4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55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23" tIns="50262" rIns="100523" bIns="50262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06048">
              <a:defRPr/>
            </a:pPr>
            <a:fld id="{FF289A72-0E62-4665-B129-BDC6FDE61E15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06048">
                <a:defRPr/>
              </a:pPr>
              <a:t>25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40162"/>
          </a:xfrm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60687"/>
            <a:ext cx="5208482" cy="4604861"/>
          </a:xfrm>
          <a:noFill/>
        </p:spPr>
        <p:txBody>
          <a:bodyPr lIns="100523" tIns="50262" rIns="100523" bIns="50262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622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23" tIns="50262" rIns="100523" bIns="50262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06048">
              <a:defRPr/>
            </a:pPr>
            <a:fld id="{512F977D-5B08-4AD4-9E32-084B4A57EE0B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06048">
                <a:defRPr/>
              </a:pPr>
              <a:t>27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40162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60687"/>
            <a:ext cx="5208482" cy="4604861"/>
          </a:xfrm>
          <a:noFill/>
        </p:spPr>
        <p:txBody>
          <a:bodyPr lIns="100523" tIns="50262" rIns="100523" bIns="50262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66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4887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309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23" tIns="50262" rIns="100523" bIns="50262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06048">
              <a:defRPr/>
            </a:pPr>
            <a:fld id="{D5CFF696-BF74-42A9-B8D7-127332A604D7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06048">
                <a:defRPr/>
              </a:pPr>
              <a:t>38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40162"/>
          </a:xfrm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60687"/>
            <a:ext cx="5208482" cy="4604861"/>
          </a:xfrm>
          <a:noFill/>
        </p:spPr>
        <p:txBody>
          <a:bodyPr lIns="100523" tIns="50262" rIns="100523" bIns="50262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14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0960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42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1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4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958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379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041177" y="9753352"/>
            <a:ext cx="3084316" cy="45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39" tIns="0" rIns="19039" bIns="0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028404">
              <a:spcBef>
                <a:spcPct val="0"/>
              </a:spcBef>
              <a:defRPr/>
            </a:pPr>
            <a:fld id="{C4CB971D-3A3F-46C5-BE2B-C25B76BCD076}" type="slidenum">
              <a:rPr lang="en-US" altLang="zh-CN" sz="1000" i="1" baseline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1028404">
                <a:spcBef>
                  <a:spcPct val="0"/>
                </a:spcBef>
                <a:defRPr/>
              </a:pPr>
              <a:t>10</a:t>
            </a:fld>
            <a:endParaRPr lang="en-US" altLang="zh-CN" sz="1000" i="1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984250"/>
            <a:ext cx="4540250" cy="3405188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58912"/>
            <a:ext cx="5208482" cy="4606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29" tIns="50771" rIns="103129" bIns="50771" anchor="t"/>
          <a:lstStyle/>
          <a:p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425216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11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5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17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300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26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09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859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342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59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06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871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8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755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018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1F3B-A2F8-4113-834F-56F24FCF9D06}" type="datetime1">
              <a:rPr lang="zh-CN" altLang="en-US"/>
              <a:pPr>
                <a:defRPr/>
              </a:pPr>
              <a:t>2023/10/18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D84E9-E236-4B4B-A8F7-234D29721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9106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2507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38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5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5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46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2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36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0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65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4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8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9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1896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2023/10/18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9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6420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7768" y="6537325"/>
            <a:ext cx="22860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255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189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2234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852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7227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543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1315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6589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90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912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8826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4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baseline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48307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980728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148565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just"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algn="just">
              <a:buFont typeface="Wingdings" panose="05000000000000000000" pitchFamily="2" charset="2"/>
              <a:buChar char="l"/>
              <a:defRPr sz="2000" b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200150" indent="-285750" algn="just">
              <a:buFont typeface="Wingdings" panose="05000000000000000000" pitchFamily="2" charset="2"/>
              <a:buChar char="p"/>
              <a:defRPr sz="18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657350" indent="-285750" algn="just">
              <a:buSzPct val="70000"/>
              <a:buFontTx/>
              <a:buChar char="○"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0">
              <a:buFont typeface="Arial" panose="020B0604020202020204" pitchFamily="34" charset="0"/>
              <a:buNone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388795218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9257E-55D3-41F0-801A-E3D888A26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</p:spTree>
    <p:extLst>
      <p:ext uri="{BB962C8B-B14F-4D97-AF65-F5344CB8AC3E}">
        <p14:creationId xmlns:p14="http://schemas.microsoft.com/office/powerpoint/2010/main" val="2306768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1" y="76201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80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37AE24-3830-4517-9653-6328518F98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2023/10/18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74FBB4-4567-4F85-B958-29342F6C7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0CA8C79-FE15-45BB-8EC0-946A163426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92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C7C778B1-98BA-497F-9A6F-8CA973C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1438"/>
            <a:ext cx="8911084" cy="7651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3E05BD-7534-4C38-B833-50EECCD0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1075"/>
            <a:ext cx="8911084" cy="5481638"/>
          </a:xfrm>
        </p:spPr>
        <p:txBody>
          <a:bodyPr/>
          <a:lstStyle>
            <a:lvl1pPr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06682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8598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4793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92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4531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05843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9859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1989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7350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375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7023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F1A0903-52F4-47D3-ADE3-F62E55550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6CDB2C5-3689-4810-88D9-6DA7D276F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F0D04F-F837-41AF-A6FC-E0078EB3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65654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3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2023/10/18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99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2023/10/18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5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1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F42DEA-B9B9-45D5-96A0-2558790DF8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79512" y="6557698"/>
            <a:ext cx="2286000" cy="224102"/>
          </a:xfrm>
          <a:prstGeom prst="rect">
            <a:avLst/>
          </a:prstGeom>
          <a:ln/>
        </p:spPr>
        <p:txBody>
          <a:bodyPr anchor="ctr"/>
          <a:lstStyle>
            <a:lvl1pPr>
              <a:defRPr sz="1400" baseline="0"/>
            </a:lvl1pPr>
          </a:lstStyle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2023/10/18</a:t>
            </a:fld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14DB7-AD12-47E1-81D0-BD8F615DFB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3296" y="6557698"/>
            <a:ext cx="2743200" cy="224102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/>
            </a:lvl1pPr>
          </a:lstStyle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856612-883B-4082-BA93-A0A90DF38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2250"/>
            <a:ext cx="3200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070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hyperlink" Target="http://zh.wikipedia.org/wiki/File:Maurice_V_Wilkes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2.wmf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4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The von Neumann Model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.01</a:t>
            </a:r>
            <a:r>
              <a: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14C29F-F450-4927-89C9-A04475535144}"/>
              </a:ext>
            </a:extLst>
          </p:cNvPr>
          <p:cNvSpPr txBox="1"/>
          <p:nvPr/>
        </p:nvSpPr>
        <p:spPr>
          <a:xfrm>
            <a:off x="2406644" y="5019680"/>
            <a:ext cx="4326248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苗付友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mfy@ustc.edu.cn</a:t>
            </a:r>
            <a:b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lIns="92075" tIns="46038" rIns="92075" bIns="46038"/>
          <a:lstStyle/>
          <a:p>
            <a:r>
              <a:rPr lang="en-US" altLang="zh-CN" dirty="0"/>
              <a:t>Great Idea #4: Software and Hardware Co-design</a:t>
            </a:r>
            <a:r>
              <a:rPr lang="en-US" altLang="zh-CN" sz="2400" dirty="0"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74759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19188"/>
            <a:ext cx="25749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Line 5"/>
          <p:cNvSpPr>
            <a:spLocks noChangeShapeType="1"/>
          </p:cNvSpPr>
          <p:nvPr/>
        </p:nvSpPr>
        <p:spPr bwMode="auto">
          <a:xfrm flipV="1">
            <a:off x="250825" y="3124200"/>
            <a:ext cx="8304213" cy="17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 Box 6"/>
          <p:cNvSpPr txBox="1">
            <a:spLocks noChangeArrowheads="1"/>
          </p:cNvSpPr>
          <p:nvPr/>
        </p:nvSpPr>
        <p:spPr bwMode="auto">
          <a:xfrm>
            <a:off x="107950" y="2667000"/>
            <a:ext cx="135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Software</a:t>
            </a:r>
          </a:p>
        </p:txBody>
      </p:sp>
      <p:sp>
        <p:nvSpPr>
          <p:cNvPr id="74762" name="Text Box 7"/>
          <p:cNvSpPr txBox="1">
            <a:spLocks noChangeArrowheads="1"/>
          </p:cNvSpPr>
          <p:nvPr/>
        </p:nvSpPr>
        <p:spPr bwMode="auto">
          <a:xfrm>
            <a:off x="34925" y="3124200"/>
            <a:ext cx="1451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Hardware</a:t>
            </a:r>
          </a:p>
        </p:txBody>
      </p:sp>
      <p:sp>
        <p:nvSpPr>
          <p:cNvPr id="74763" name="Text Box 8"/>
          <p:cNvSpPr txBox="1">
            <a:spLocks noChangeArrowheads="1"/>
          </p:cNvSpPr>
          <p:nvPr/>
        </p:nvSpPr>
        <p:spPr bwMode="auto">
          <a:xfrm>
            <a:off x="5125006" y="1196975"/>
            <a:ext cx="1580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4" name="Text Box 9"/>
          <p:cNvSpPr txBox="1">
            <a:spLocks noChangeArrowheads="1"/>
          </p:cNvSpPr>
          <p:nvPr/>
        </p:nvSpPr>
        <p:spPr bwMode="auto">
          <a:xfrm>
            <a:off x="5216377" y="2428875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5" name="Text Box 10"/>
          <p:cNvSpPr txBox="1">
            <a:spLocks noChangeArrowheads="1"/>
          </p:cNvSpPr>
          <p:nvPr/>
        </p:nvSpPr>
        <p:spPr bwMode="auto">
          <a:xfrm>
            <a:off x="3275856" y="2878474"/>
            <a:ext cx="5279182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Machine Architecture, ISA </a:t>
            </a:r>
          </a:p>
        </p:txBody>
      </p:sp>
      <p:sp>
        <p:nvSpPr>
          <p:cNvPr id="74766" name="Text Box 11"/>
          <p:cNvSpPr txBox="1">
            <a:spLocks noChangeArrowheads="1"/>
          </p:cNvSpPr>
          <p:nvPr/>
        </p:nvSpPr>
        <p:spPr bwMode="auto">
          <a:xfrm>
            <a:off x="4933448" y="3679825"/>
            <a:ext cx="196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7" name="Text Box 12"/>
          <p:cNvSpPr txBox="1">
            <a:spLocks noChangeArrowheads="1"/>
          </p:cNvSpPr>
          <p:nvPr/>
        </p:nvSpPr>
        <p:spPr bwMode="auto">
          <a:xfrm>
            <a:off x="5053673" y="44069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74768" name="Text Box 13"/>
          <p:cNvSpPr txBox="1">
            <a:spLocks noChangeArrowheads="1"/>
          </p:cNvSpPr>
          <p:nvPr/>
        </p:nvSpPr>
        <p:spPr bwMode="auto">
          <a:xfrm>
            <a:off x="5409540" y="548005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5965825" y="5791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Dem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4106298" y="1796324"/>
            <a:ext cx="3618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B59DD392-465B-41C0-B167-6CC4400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B8A4F1D5-16A0-438E-A209-060EE77F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B838B1-0048-4859-9317-A42DFA778014}"/>
              </a:ext>
            </a:extLst>
          </p:cNvPr>
          <p:cNvSpPr/>
          <p:nvPr/>
        </p:nvSpPr>
        <p:spPr>
          <a:xfrm>
            <a:off x="2120900" y="6051238"/>
            <a:ext cx="643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altLang="zh-CN" sz="2400" b="1" baseline="0" dirty="0">
                <a:solidFill>
                  <a:srgbClr val="FF3300"/>
                </a:solidFill>
              </a:rPr>
              <a:t>Computer System: Layers of Abstraction</a:t>
            </a:r>
            <a:endParaRPr lang="zh-CN" altLang="en-US" sz="2400" b="1" baseline="0" dirty="0">
              <a:solidFill>
                <a:srgbClr val="FF3300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7C49EDD7-857E-443A-A503-3052502B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508500"/>
            <a:ext cx="1439862" cy="649288"/>
          </a:xfrm>
          <a:prstGeom prst="wedgeRoundRectCallout">
            <a:avLst>
              <a:gd name="adj1" fmla="val -61441"/>
              <a:gd name="adj2" fmla="val -19966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5232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187C1-F371-4205-9D4C-6E45BA3A589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FEF3C-5DDB-4A10-A0F1-CA0525F54D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The First Electronic Computers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7413" name="Picture 3" descr="1946_eniac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934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eniac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b="67778"/>
          <a:stretch>
            <a:fillRect/>
          </a:stretch>
        </p:blipFill>
        <p:spPr bwMode="auto">
          <a:xfrm>
            <a:off x="6858000" y="304800"/>
            <a:ext cx="1981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1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23470-321A-4911-9274-572670F6AC4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7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A4A77B-E989-471A-9D33-8B0D0F7219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CN" dirty="0"/>
              <a:t>ENIAC - The first electronic computer</a:t>
            </a:r>
            <a:r>
              <a:rPr lang="en-US" altLang="zh-CN" b="0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1946年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5949280"/>
            <a:ext cx="5976664" cy="5040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</a:rPr>
              <a:t>Programmed by </a:t>
            </a:r>
            <a:r>
              <a:rPr lang="en-US" altLang="zh-CN" dirty="0" err="1">
                <a:solidFill>
                  <a:srgbClr val="FF0000"/>
                </a:solidFill>
              </a:rPr>
              <a:t>plugboard</a:t>
            </a:r>
            <a:r>
              <a:rPr lang="en-US" altLang="zh-CN" dirty="0">
                <a:solidFill>
                  <a:srgbClr val="FF0000"/>
                </a:solidFill>
              </a:rPr>
              <a:t> and switches, time consuming!</a:t>
            </a: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6540"/>
            <a:ext cx="6211416" cy="479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3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ENIAC</a:t>
            </a:r>
            <a:r>
              <a:rPr lang="en-US" altLang="zh-CN" dirty="0"/>
              <a:t> - The first electronic computer</a:t>
            </a:r>
            <a:r>
              <a:rPr lang="en-US" altLang="zh-CN" b="0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1946年</a:t>
            </a:r>
            <a:endParaRPr lang="en-US" dirty="0"/>
          </a:p>
        </p:txBody>
      </p:sp>
      <p:pic>
        <p:nvPicPr>
          <p:cNvPr id="5" name="Content Placeholder 4" descr="Eni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>
          <a:xfrm>
            <a:off x="786658" y="1234198"/>
            <a:ext cx="7107060" cy="4805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A75C8-C148-D646-81FC-1D13FFF086F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282" y="6136342"/>
            <a:ext cx="695735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Changing the program could take days!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4852C-9311-4C17-8F40-907B77BBF9B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D8F4D-A2AF-4651-ACD4-5AA5F519BD1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Origin of the Stored Program Computer</a:t>
            </a:r>
            <a:endParaRPr lang="zh-CN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119" descr="https://timgsa.baidu.com/timg?image&amp;quality=80&amp;size=b9999_10000&amp;sec=1535347445934&amp;di=98dda5b80881db9e4c0156965793ec50&amp;imgtype=0&amp;src=http%3A%2F%2Fpic.baike.soso.com%2Fp%2F20140212%2F20140212142358-100212375.jpg">
            <a:extLst>
              <a:ext uri="{FF2B5EF4-FFF2-40B4-BE49-F238E27FC236}">
                <a16:creationId xmlns:a16="http://schemas.microsoft.com/office/drawing/2014/main" id="{F1B56634-417E-4DD8-85B9-A6E74526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7" y="1052736"/>
            <a:ext cx="1989200" cy="25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FA224206-661B-4921-871F-5CD78B87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57788"/>
            <a:ext cx="2286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John von Neumann,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c. 1955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b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Credit: Computer History Museum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DAD4CDB-CDA2-4DE0-8367-8C247543E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9752" y="1052736"/>
            <a:ext cx="6678836" cy="365915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1944: ENIAC</a:t>
            </a:r>
          </a:p>
          <a:p>
            <a:pPr lvl="1"/>
            <a:r>
              <a:rPr lang="en-US" altLang="zh-CN" sz="1600" dirty="0" err="1">
                <a:latin typeface="Courier"/>
              </a:rPr>
              <a:t>Presper</a:t>
            </a:r>
            <a:r>
              <a:rPr lang="en-US" altLang="zh-CN" sz="1600" dirty="0">
                <a:latin typeface="Courier"/>
              </a:rPr>
              <a:t> Eckert and John </a:t>
            </a:r>
            <a:r>
              <a:rPr lang="en-US" altLang="zh-CN" sz="1600" dirty="0" err="1">
                <a:latin typeface="Courier"/>
              </a:rPr>
              <a:t>Mauchly</a:t>
            </a:r>
            <a:r>
              <a:rPr lang="en-US" altLang="zh-CN" sz="1600" dirty="0">
                <a:latin typeface="Courier"/>
              </a:rPr>
              <a:t> -- first general electronic computer.</a:t>
            </a:r>
            <a:endParaRPr lang="en-US" altLang="zh-CN" sz="1600" b="0" dirty="0">
              <a:latin typeface="Courier"/>
            </a:endParaRPr>
          </a:p>
          <a:p>
            <a:pPr lvl="1"/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Hard-wired program -- settings of dials and switches.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1944: Beginnings of EDVAC</a:t>
            </a:r>
          </a:p>
          <a:p>
            <a:pPr lvl="1"/>
            <a:r>
              <a:rPr lang="en-US" altLang="zh-CN" sz="1600" dirty="0">
                <a:latin typeface="Courier"/>
              </a:rPr>
              <a:t>John von Neumann joined ENIAC team and proposed a stored program computer called EDVAC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1945: John von Neumann</a:t>
            </a:r>
          </a:p>
          <a:p>
            <a:pPr lvl="1"/>
            <a:r>
              <a:rPr lang="en-US" altLang="zh-CN" sz="1600" dirty="0">
                <a:latin typeface="Courier"/>
              </a:rPr>
              <a:t>John von Neumann wrote "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First Draft of a Report on the EDVAC</a:t>
            </a:r>
            <a:r>
              <a:rPr lang="en-US" altLang="zh-CN" sz="1600" dirty="0">
                <a:latin typeface="Courier"/>
              </a:rPr>
              <a:t>" in which he outlined the architecture of a stored-program computer.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31CC51-D5EF-4AEB-BF9C-0BE42CECC138}"/>
              </a:ext>
            </a:extLst>
          </p:cNvPr>
          <p:cNvSpPr txBox="1"/>
          <p:nvPr/>
        </p:nvSpPr>
        <p:spPr>
          <a:xfrm>
            <a:off x="195496" y="4783569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000" b="1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basic structure proposed in the draft became known as the “von Neumann machine” (or model).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baseline="0" dirty="0">
                <a:solidFill>
                  <a:srgbClr val="FF0000"/>
                </a:solidFill>
                <a:latin typeface="Courier"/>
              </a:rPr>
              <a:t>a </a:t>
            </a:r>
            <a:r>
              <a:rPr lang="en-US" altLang="zh-CN" sz="1600" b="1" i="1" u="sng" baseline="0" dirty="0">
                <a:solidFill>
                  <a:srgbClr val="FF0000"/>
                </a:solidFill>
                <a:latin typeface="Courier"/>
              </a:rPr>
              <a:t>memory</a:t>
            </a:r>
            <a:r>
              <a:rPr lang="en-US" altLang="zh-CN" sz="1600" b="1" baseline="0" dirty="0">
                <a:solidFill>
                  <a:srgbClr val="FF0000"/>
                </a:solidFill>
                <a:latin typeface="Courier"/>
              </a:rPr>
              <a:t>, containing instructions and data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baseline="0" dirty="0">
                <a:latin typeface="Courier"/>
              </a:rPr>
              <a:t>a </a:t>
            </a:r>
            <a:r>
              <a:rPr lang="en-US" altLang="zh-CN" sz="1600" b="1" i="1" u="sng" baseline="0" dirty="0">
                <a:latin typeface="Courier"/>
              </a:rPr>
              <a:t>processing unit</a:t>
            </a:r>
            <a:r>
              <a:rPr lang="en-US" altLang="zh-CN" sz="1600" b="1" baseline="0" dirty="0">
                <a:latin typeface="Courier"/>
              </a:rPr>
              <a:t>, for performing arithmetic and logical operations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baseline="0" dirty="0">
                <a:latin typeface="Courier"/>
              </a:rPr>
              <a:t>a </a:t>
            </a:r>
            <a:r>
              <a:rPr lang="en-US" altLang="zh-CN" sz="1600" b="1" i="1" u="sng" baseline="0" dirty="0">
                <a:latin typeface="Courier"/>
              </a:rPr>
              <a:t>control unit</a:t>
            </a:r>
            <a:r>
              <a:rPr lang="en-US" altLang="zh-CN" sz="1600" b="1" baseline="0" dirty="0">
                <a:latin typeface="Courier"/>
              </a:rPr>
              <a:t>, for interpreting instructions</a:t>
            </a:r>
          </a:p>
        </p:txBody>
      </p:sp>
    </p:spTree>
    <p:extLst>
      <p:ext uri="{BB962C8B-B14F-4D97-AF65-F5344CB8AC3E}">
        <p14:creationId xmlns:p14="http://schemas.microsoft.com/office/powerpoint/2010/main" val="377128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379BC2-0979-4F9E-952A-FE2D75DD1FC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4E5A3-8B30-44F2-8D1F-0E73D3ABE9E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6" name="Rectangle 5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The Stored Program Computer Architecture</a:t>
            </a:r>
            <a:br>
              <a:rPr lang="en-US" altLang="zh-CN" dirty="0"/>
            </a:br>
            <a:r>
              <a:rPr lang="zh-CN" altLang="en-US" dirty="0"/>
              <a:t>(</a:t>
            </a:r>
            <a:r>
              <a:rPr lang="en-US" altLang="zh-CN" dirty="0"/>
              <a:t>von Neumann </a:t>
            </a:r>
            <a:r>
              <a:rPr lang="en-US" altLang="zh-CN" dirty="0">
                <a:ea typeface="宋体" panose="02010600030101010101" pitchFamily="2" charset="-122"/>
              </a:rPr>
              <a:t>Machine </a:t>
            </a:r>
            <a:r>
              <a:rPr lang="en-US" altLang="zh-CN" dirty="0"/>
              <a:t>Architecture or Model</a:t>
            </a:r>
            <a:r>
              <a:rPr lang="zh-CN" altLang="en-US" dirty="0"/>
              <a:t>)</a:t>
            </a:r>
            <a:endParaRPr lang="en-US" altLang="zh-CN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A428EDC-6387-45D3-AFE2-0BB103665475}"/>
              </a:ext>
            </a:extLst>
          </p:cNvPr>
          <p:cNvGrpSpPr/>
          <p:nvPr/>
        </p:nvGrpSpPr>
        <p:grpSpPr>
          <a:xfrm>
            <a:off x="3405123" y="1124744"/>
            <a:ext cx="5559365" cy="5307073"/>
            <a:chOff x="2808669" y="1218271"/>
            <a:chExt cx="5559365" cy="530707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C796459-B886-4CA6-AC47-CFF39BCECA26}"/>
                </a:ext>
              </a:extLst>
            </p:cNvPr>
            <p:cNvGrpSpPr/>
            <p:nvPr/>
          </p:nvGrpSpPr>
          <p:grpSpPr>
            <a:xfrm>
              <a:off x="7287914" y="1218271"/>
              <a:ext cx="1080120" cy="765175"/>
              <a:chOff x="6096000" y="2698778"/>
              <a:chExt cx="1080120" cy="765175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CC154550-4268-4A19-A1A6-31E961B7BC82}"/>
                  </a:ext>
                </a:extLst>
              </p:cNvPr>
              <p:cNvSpPr/>
              <p:nvPr/>
            </p:nvSpPr>
            <p:spPr bwMode="auto">
              <a:xfrm>
                <a:off x="6096000" y="2698778"/>
                <a:ext cx="1080120" cy="765175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002D193-BC6F-4CD3-BC51-F7A5D1F30822}"/>
                  </a:ext>
                </a:extLst>
              </p:cNvPr>
              <p:cNvSpPr txBox="1"/>
              <p:nvPr/>
            </p:nvSpPr>
            <p:spPr>
              <a:xfrm>
                <a:off x="6142977" y="2788978"/>
                <a:ext cx="986168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Output </a:t>
                </a:r>
              </a:p>
              <a:p>
                <a:pPr algn="ctr"/>
                <a:r>
                  <a:rPr lang="en-US" altLang="zh-CN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Devices</a:t>
                </a:r>
                <a:endParaRPr lang="zh-CN" altLang="en-US" sz="16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A09ABE5-FF6E-4117-827D-6A30AB54F9AF}"/>
                </a:ext>
              </a:extLst>
            </p:cNvPr>
            <p:cNvGrpSpPr/>
            <p:nvPr/>
          </p:nvGrpSpPr>
          <p:grpSpPr>
            <a:xfrm>
              <a:off x="2808669" y="1218271"/>
              <a:ext cx="1080120" cy="765175"/>
              <a:chOff x="6096000" y="2698778"/>
              <a:chExt cx="1080120" cy="765175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A3F5300E-9B58-4BAF-82A7-1077A7C82D7E}"/>
                  </a:ext>
                </a:extLst>
              </p:cNvPr>
              <p:cNvSpPr/>
              <p:nvPr/>
            </p:nvSpPr>
            <p:spPr bwMode="auto">
              <a:xfrm>
                <a:off x="6096000" y="2698778"/>
                <a:ext cx="1080120" cy="765175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77B3CBF-B700-473C-90B2-F5D33E738C75}"/>
                  </a:ext>
                </a:extLst>
              </p:cNvPr>
              <p:cNvSpPr txBox="1"/>
              <p:nvPr/>
            </p:nvSpPr>
            <p:spPr>
              <a:xfrm>
                <a:off x="6149389" y="2788978"/>
                <a:ext cx="973343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Input </a:t>
                </a:r>
              </a:p>
              <a:p>
                <a:pPr algn="ctr"/>
                <a:r>
                  <a:rPr lang="en-US" altLang="zh-CN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Devices</a:t>
                </a:r>
                <a:endParaRPr lang="zh-CN" altLang="en-US" sz="16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9E5AEC5-34AA-4FD5-A3F5-A84344A5E5BF}"/>
                </a:ext>
              </a:extLst>
            </p:cNvPr>
            <p:cNvGrpSpPr/>
            <p:nvPr/>
          </p:nvGrpSpPr>
          <p:grpSpPr>
            <a:xfrm>
              <a:off x="4285947" y="1218271"/>
              <a:ext cx="2604809" cy="1634665"/>
              <a:chOff x="4427984" y="1202609"/>
              <a:chExt cx="2604809" cy="1634665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52E2580F-8420-4FE1-B607-3D8003F6C0B3}"/>
                  </a:ext>
                </a:extLst>
              </p:cNvPr>
              <p:cNvGrpSpPr/>
              <p:nvPr/>
            </p:nvGrpSpPr>
            <p:grpSpPr>
              <a:xfrm>
                <a:off x="4427984" y="1202609"/>
                <a:ext cx="2604809" cy="1634665"/>
                <a:chOff x="6096000" y="2698778"/>
                <a:chExt cx="1080120" cy="765175"/>
              </a:xfrm>
            </p:grpSpPr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4214ACC4-1426-4412-A787-E0E3AB5341CF}"/>
                    </a:ext>
                  </a:extLst>
                </p:cNvPr>
                <p:cNvSpPr/>
                <p:nvPr/>
              </p:nvSpPr>
              <p:spPr bwMode="auto">
                <a:xfrm>
                  <a:off x="6096000" y="2698778"/>
                  <a:ext cx="1080120" cy="76517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18706846-0AD7-4559-AC4E-C98A5EB850DE}"/>
                    </a:ext>
                  </a:extLst>
                </p:cNvPr>
                <p:cNvSpPr txBox="1"/>
                <p:nvPr/>
              </p:nvSpPr>
              <p:spPr>
                <a:xfrm>
                  <a:off x="6414806" y="2705889"/>
                  <a:ext cx="442509" cy="149859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1600" b="1" baseline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Memory</a:t>
                  </a:r>
                  <a:endParaRPr lang="zh-CN" altLang="en-US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2473381-AEF2-49A3-B142-AE2B276287FD}"/>
                  </a:ext>
                </a:extLst>
              </p:cNvPr>
              <p:cNvSpPr txBox="1"/>
              <p:nvPr/>
            </p:nvSpPr>
            <p:spPr>
              <a:xfrm>
                <a:off x="4853834" y="1613039"/>
                <a:ext cx="1753109" cy="307777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4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Programs &amp; Data</a:t>
                </a:r>
                <a:endParaRPr lang="zh-CN" altLang="en-US" sz="14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E012B87-1513-40EA-A87A-8FA3577CB1C7}"/>
                  </a:ext>
                </a:extLst>
              </p:cNvPr>
              <p:cNvSpPr txBox="1"/>
              <p:nvPr/>
            </p:nvSpPr>
            <p:spPr>
              <a:xfrm>
                <a:off x="4572000" y="2060848"/>
                <a:ext cx="1080000" cy="646331"/>
              </a:xfrm>
              <a:prstGeom prst="rect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200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Memory Data Register</a:t>
                </a:r>
                <a:endParaRPr lang="zh-CN" altLang="en-US" sz="1200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B6FF877-B1D4-4F66-AE6F-A4F2649727AB}"/>
                  </a:ext>
                </a:extLst>
              </p:cNvPr>
              <p:cNvSpPr txBox="1"/>
              <p:nvPr/>
            </p:nvSpPr>
            <p:spPr>
              <a:xfrm>
                <a:off x="5802912" y="2060848"/>
                <a:ext cx="1080000" cy="646331"/>
              </a:xfrm>
              <a:prstGeom prst="rect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200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Memory Address Register</a:t>
                </a:r>
                <a:endParaRPr lang="zh-CN" altLang="en-US" sz="1200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D53939C-ABE0-46B4-BCC1-5AEF41C66584}"/>
                </a:ext>
              </a:extLst>
            </p:cNvPr>
            <p:cNvGrpSpPr/>
            <p:nvPr/>
          </p:nvGrpSpPr>
          <p:grpSpPr>
            <a:xfrm>
              <a:off x="3500119" y="3428541"/>
              <a:ext cx="4176464" cy="1728651"/>
              <a:chOff x="4283968" y="3106613"/>
              <a:chExt cx="4176464" cy="1728651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47CFB74D-EABC-4460-9D62-8CE76B756761}"/>
                  </a:ext>
                </a:extLst>
              </p:cNvPr>
              <p:cNvGrpSpPr/>
              <p:nvPr/>
            </p:nvGrpSpPr>
            <p:grpSpPr>
              <a:xfrm>
                <a:off x="4283968" y="3106613"/>
                <a:ext cx="4176464" cy="1728651"/>
                <a:chOff x="6096000" y="2698778"/>
                <a:chExt cx="1080120" cy="765175"/>
              </a:xfrm>
            </p:grpSpPr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92A92F81-FDF2-4F1B-AA8E-E6393D0FBAE4}"/>
                    </a:ext>
                  </a:extLst>
                </p:cNvPr>
                <p:cNvSpPr/>
                <p:nvPr/>
              </p:nvSpPr>
              <p:spPr bwMode="auto">
                <a:xfrm>
                  <a:off x="6096000" y="2698778"/>
                  <a:ext cx="1080120" cy="76517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72512912-433E-47AB-A037-86C9AAFB69B5}"/>
                    </a:ext>
                  </a:extLst>
                </p:cNvPr>
                <p:cNvSpPr txBox="1"/>
                <p:nvPr/>
              </p:nvSpPr>
              <p:spPr>
                <a:xfrm>
                  <a:off x="6097130" y="2730855"/>
                  <a:ext cx="1077863" cy="149859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1600" b="1" baseline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Central Processing Unit</a:t>
                  </a:r>
                  <a:endParaRPr lang="zh-CN" altLang="en-US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C3ADF52-5423-4CDE-A91E-2FAE0AF5E3E8}"/>
                  </a:ext>
                </a:extLst>
              </p:cNvPr>
              <p:cNvSpPr txBox="1"/>
              <p:nvPr/>
            </p:nvSpPr>
            <p:spPr>
              <a:xfrm>
                <a:off x="7043885" y="3999485"/>
                <a:ext cx="1102725" cy="461665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200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Temporary</a:t>
                </a:r>
              </a:p>
              <a:p>
                <a:pPr algn="ctr"/>
                <a:r>
                  <a:rPr lang="en-US" altLang="zh-CN" sz="1200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Memory</a:t>
                </a:r>
                <a:endParaRPr lang="zh-CN" altLang="en-US" sz="1200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424F05B-C78A-4A67-8ED9-F1B2F8E0E0F3}"/>
                  </a:ext>
                </a:extLst>
              </p:cNvPr>
              <p:cNvSpPr txBox="1"/>
              <p:nvPr/>
            </p:nvSpPr>
            <p:spPr>
              <a:xfrm>
                <a:off x="7043884" y="3697287"/>
                <a:ext cx="1102725" cy="307777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4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Registers</a:t>
                </a:r>
              </a:p>
            </p:txBody>
          </p: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3507525C-224C-452B-9427-66734EC89839}"/>
                  </a:ext>
                </a:extLst>
              </p:cNvPr>
              <p:cNvGrpSpPr/>
              <p:nvPr/>
            </p:nvGrpSpPr>
            <p:grpSpPr>
              <a:xfrm>
                <a:off x="4526001" y="3679778"/>
                <a:ext cx="2338424" cy="813680"/>
                <a:chOff x="4526001" y="3679778"/>
                <a:chExt cx="2338424" cy="813680"/>
              </a:xfrm>
            </p:grpSpPr>
            <p:grpSp>
              <p:nvGrpSpPr>
                <p:cNvPr id="38" name="组合 37">
                  <a:extLst>
                    <a:ext uri="{FF2B5EF4-FFF2-40B4-BE49-F238E27FC236}">
                      <a16:creationId xmlns:a16="http://schemas.microsoft.com/office/drawing/2014/main" id="{CCC72E91-2A3E-4C67-B214-BE8B9950D43E}"/>
                    </a:ext>
                  </a:extLst>
                </p:cNvPr>
                <p:cNvGrpSpPr/>
                <p:nvPr/>
              </p:nvGrpSpPr>
              <p:grpSpPr>
                <a:xfrm>
                  <a:off x="4526001" y="3679778"/>
                  <a:ext cx="2338424" cy="813680"/>
                  <a:chOff x="4499992" y="3656954"/>
                  <a:chExt cx="2338424" cy="813680"/>
                </a:xfrm>
              </p:grpSpPr>
              <p:sp>
                <p:nvSpPr>
                  <p:cNvPr id="40" name="流程图: 手动操作 39">
                    <a:extLst>
                      <a:ext uri="{FF2B5EF4-FFF2-40B4-BE49-F238E27FC236}">
                        <a16:creationId xmlns:a16="http://schemas.microsoft.com/office/drawing/2014/main" id="{D6300421-80C8-47CB-B477-47AB5822587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99992" y="3741154"/>
                    <a:ext cx="2338424" cy="729480"/>
                  </a:xfrm>
                  <a:prstGeom prst="flowChartManualOperation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144000" rIns="91440" bIns="144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41" name="等腰三角形 40">
                    <a:extLst>
                      <a:ext uri="{FF2B5EF4-FFF2-40B4-BE49-F238E27FC236}">
                        <a16:creationId xmlns:a16="http://schemas.microsoft.com/office/drawing/2014/main" id="{3C03A6F6-1EAF-4D9F-9EF9-8ECDFA2A14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5418585" y="3733443"/>
                    <a:ext cx="433902" cy="208375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445CA11A-B2B1-437F-BFC0-56F8E0FF7E3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2997" y="3665716"/>
                    <a:ext cx="222957" cy="2761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rPr>
                      <a:t>A</a:t>
                    </a:r>
                    <a:endParaRPr kumimoji="0" lang="zh-CN" altLang="en-US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B88135B-AE3D-4739-9954-D36E80775BFB}"/>
                      </a:ext>
                    </a:extLst>
                  </p:cNvPr>
                  <p:cNvSpPr txBox="1"/>
                  <p:nvPr/>
                </p:nvSpPr>
                <p:spPr>
                  <a:xfrm>
                    <a:off x="6084168" y="3656954"/>
                    <a:ext cx="222957" cy="2761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rPr>
                      <a:t>B</a:t>
                    </a:r>
                    <a:endParaRPr kumimoji="0" lang="zh-CN" altLang="en-US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cxnSp>
                <p:nvCxnSpPr>
                  <p:cNvPr id="44" name="直接连接符 43">
                    <a:extLst>
                      <a:ext uri="{FF2B5EF4-FFF2-40B4-BE49-F238E27FC236}">
                        <a16:creationId xmlns:a16="http://schemas.microsoft.com/office/drawing/2014/main" id="{B67ACC90-5268-4E45-9115-4358C8A0B9E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430588" y="3740862"/>
                    <a:ext cx="216950" cy="20837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2D311CCD-CA83-44F3-AD79-5D46C67DF2CE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5643673" y="3740643"/>
                    <a:ext cx="201661" cy="20837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683CEF7-6479-4E5C-B945-E583B628A762}"/>
                    </a:ext>
                  </a:extLst>
                </p:cNvPr>
                <p:cNvSpPr txBox="1"/>
                <p:nvPr/>
              </p:nvSpPr>
              <p:spPr>
                <a:xfrm>
                  <a:off x="4775474" y="4005064"/>
                  <a:ext cx="18394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baseline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Arithmetic Logic Unit</a:t>
                  </a:r>
                  <a:endParaRPr lang="zh-CN" altLang="en-US" sz="1200" b="1" baseline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4096CDE-C090-431B-87C1-7BB3C5FCD78F}"/>
                </a:ext>
              </a:extLst>
            </p:cNvPr>
            <p:cNvGrpSpPr/>
            <p:nvPr/>
          </p:nvGrpSpPr>
          <p:grpSpPr>
            <a:xfrm>
              <a:off x="2808669" y="5512579"/>
              <a:ext cx="5559365" cy="1012765"/>
              <a:chOff x="3504484" y="5110599"/>
              <a:chExt cx="4167737" cy="101276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CE354403-E434-4848-AF0C-86CC37BFC03E}"/>
                  </a:ext>
                </a:extLst>
              </p:cNvPr>
              <p:cNvGrpSpPr/>
              <p:nvPr/>
            </p:nvGrpSpPr>
            <p:grpSpPr>
              <a:xfrm>
                <a:off x="3504484" y="5110599"/>
                <a:ext cx="4167737" cy="1012765"/>
                <a:chOff x="6096000" y="2698778"/>
                <a:chExt cx="1080120" cy="765175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6B952E1-DEF2-46DB-8D8A-64A8BD3E669A}"/>
                    </a:ext>
                  </a:extLst>
                </p:cNvPr>
                <p:cNvSpPr/>
                <p:nvPr/>
              </p:nvSpPr>
              <p:spPr bwMode="auto">
                <a:xfrm>
                  <a:off x="6096000" y="2698778"/>
                  <a:ext cx="1080120" cy="76517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521EA490-E78D-4DB0-8C17-07A67E7AD0FD}"/>
                    </a:ext>
                  </a:extLst>
                </p:cNvPr>
                <p:cNvSpPr txBox="1"/>
                <p:nvPr/>
              </p:nvSpPr>
              <p:spPr>
                <a:xfrm>
                  <a:off x="6332146" y="2794872"/>
                  <a:ext cx="603262" cy="15847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1600" b="1" baseline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Control Unit</a:t>
                  </a:r>
                  <a:endParaRPr lang="zh-CN" altLang="en-US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2B91981-1E86-472F-8DF6-A11FE322648D}"/>
                  </a:ext>
                </a:extLst>
              </p:cNvPr>
              <p:cNvSpPr txBox="1"/>
              <p:nvPr/>
            </p:nvSpPr>
            <p:spPr>
              <a:xfrm>
                <a:off x="6288742" y="5437615"/>
                <a:ext cx="1091363" cy="523220"/>
              </a:xfrm>
              <a:prstGeom prst="rect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4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Instruction Register</a:t>
                </a:r>
                <a:endParaRPr lang="zh-CN" altLang="en-US" sz="14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FD1C6890-7330-431C-B467-AB340860BDCF}"/>
                  </a:ext>
                </a:extLst>
              </p:cNvPr>
              <p:cNvGrpSpPr/>
              <p:nvPr/>
            </p:nvGrpSpPr>
            <p:grpSpPr>
              <a:xfrm>
                <a:off x="3686246" y="5271317"/>
                <a:ext cx="1225114" cy="814111"/>
                <a:chOff x="3660716" y="5345502"/>
                <a:chExt cx="1225114" cy="814111"/>
              </a:xfrm>
            </p:grpSpPr>
            <p:sp>
              <p:nvSpPr>
                <p:cNvPr id="30" name="箭头: 右 29">
                  <a:extLst>
                    <a:ext uri="{FF2B5EF4-FFF2-40B4-BE49-F238E27FC236}">
                      <a16:creationId xmlns:a16="http://schemas.microsoft.com/office/drawing/2014/main" id="{DD48FD8C-6BFC-4D81-8E54-CEDDC2C0A59A}"/>
                    </a:ext>
                  </a:extLst>
                </p:cNvPr>
                <p:cNvSpPr/>
                <p:nvPr/>
              </p:nvSpPr>
              <p:spPr bwMode="auto">
                <a:xfrm>
                  <a:off x="3660716" y="5345502"/>
                  <a:ext cx="1225114" cy="814111"/>
                </a:xfrm>
                <a:prstGeom prst="rightArrow">
                  <a:avLst>
                    <a:gd name="adj1" fmla="val 75684"/>
                    <a:gd name="adj2" fmla="val 34304"/>
                  </a:avLst>
                </a:prstGeom>
                <a:solidFill>
                  <a:srgbClr val="FFCC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7C5D2E0D-E703-42F4-A0CA-1FBBDF035746}"/>
                    </a:ext>
                  </a:extLst>
                </p:cNvPr>
                <p:cNvSpPr txBox="1"/>
                <p:nvPr/>
              </p:nvSpPr>
              <p:spPr>
                <a:xfrm>
                  <a:off x="3698608" y="5490948"/>
                  <a:ext cx="945400" cy="523220"/>
                </a:xfrm>
                <a:prstGeom prst="rect">
                  <a:avLst/>
                </a:prstGeom>
                <a:solidFill>
                  <a:srgbClr val="FFCCFF"/>
                </a:solidFill>
                <a:ln w="28575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400" b="1" baseline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Program Counter</a:t>
                  </a:r>
                  <a:endParaRPr lang="zh-CN" altLang="en-US" sz="14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9" name="箭头: 上下 18">
              <a:extLst>
                <a:ext uri="{FF2B5EF4-FFF2-40B4-BE49-F238E27FC236}">
                  <a16:creationId xmlns:a16="http://schemas.microsoft.com/office/drawing/2014/main" id="{0A519BCD-4831-490C-95AA-F5A09122B71A}"/>
                </a:ext>
              </a:extLst>
            </p:cNvPr>
            <p:cNvSpPr/>
            <p:nvPr/>
          </p:nvSpPr>
          <p:spPr bwMode="auto">
            <a:xfrm>
              <a:off x="5436051" y="2844985"/>
              <a:ext cx="304601" cy="602538"/>
            </a:xfrm>
            <a:prstGeom prst="upDownArrow">
              <a:avLst/>
            </a:prstGeom>
            <a:solidFill>
              <a:srgbClr val="0070C0"/>
            </a:solidFill>
            <a:ln w="9525" cap="flat" cmpd="sng" algn="ctr">
              <a:solidFill>
                <a:srgbClr val="0074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" name="箭头: 上 19">
              <a:extLst>
                <a:ext uri="{FF2B5EF4-FFF2-40B4-BE49-F238E27FC236}">
                  <a16:creationId xmlns:a16="http://schemas.microsoft.com/office/drawing/2014/main" id="{D5C2D853-7246-4FE7-B64C-D93D0F0F015A}"/>
                </a:ext>
              </a:extLst>
            </p:cNvPr>
            <p:cNvSpPr/>
            <p:nvPr/>
          </p:nvSpPr>
          <p:spPr bwMode="auto">
            <a:xfrm>
              <a:off x="2915817" y="1996218"/>
              <a:ext cx="108000" cy="350438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箭头: 直角上 20">
              <a:extLst>
                <a:ext uri="{FF2B5EF4-FFF2-40B4-BE49-F238E27FC236}">
                  <a16:creationId xmlns:a16="http://schemas.microsoft.com/office/drawing/2014/main" id="{15684DC4-676A-4614-8C21-447A7C6C81C9}"/>
                </a:ext>
              </a:extLst>
            </p:cNvPr>
            <p:cNvSpPr/>
            <p:nvPr/>
          </p:nvSpPr>
          <p:spPr bwMode="auto">
            <a:xfrm rot="5400000" flipH="1">
              <a:off x="2185969" y="3419235"/>
              <a:ext cx="3115869" cy="1080121"/>
            </a:xfrm>
            <a:prstGeom prst="bentUpArrow">
              <a:avLst>
                <a:gd name="adj1" fmla="val 5411"/>
                <a:gd name="adj2" fmla="val 5084"/>
                <a:gd name="adj3" fmla="val 8536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箭头: 上 21">
              <a:extLst>
                <a:ext uri="{FF2B5EF4-FFF2-40B4-BE49-F238E27FC236}">
                  <a16:creationId xmlns:a16="http://schemas.microsoft.com/office/drawing/2014/main" id="{EA24D6AF-7735-4CC3-8280-A0DD321F5FFD}"/>
                </a:ext>
              </a:extLst>
            </p:cNvPr>
            <p:cNvSpPr/>
            <p:nvPr/>
          </p:nvSpPr>
          <p:spPr bwMode="auto">
            <a:xfrm>
              <a:off x="8172400" y="2004299"/>
              <a:ext cx="108000" cy="3512934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箭头: 上 22">
              <a:extLst>
                <a:ext uri="{FF2B5EF4-FFF2-40B4-BE49-F238E27FC236}">
                  <a16:creationId xmlns:a16="http://schemas.microsoft.com/office/drawing/2014/main" id="{7F005F3D-D85D-4768-BB06-5EB11FC41EEB}"/>
                </a:ext>
              </a:extLst>
            </p:cNvPr>
            <p:cNvSpPr/>
            <p:nvPr/>
          </p:nvSpPr>
          <p:spPr bwMode="auto">
            <a:xfrm>
              <a:off x="5534351" y="5171095"/>
              <a:ext cx="108000" cy="331055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EAE6EE08-CAF8-42E0-AB5C-863F099D651B}"/>
                </a:ext>
              </a:extLst>
            </p:cNvPr>
            <p:cNvSpPr/>
            <p:nvPr/>
          </p:nvSpPr>
          <p:spPr bwMode="auto">
            <a:xfrm>
              <a:off x="3888789" y="1446970"/>
              <a:ext cx="397158" cy="307777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rgbClr val="0074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5BD395B4-8C81-4FA0-B194-1ACA8D8B1C84}"/>
                </a:ext>
              </a:extLst>
            </p:cNvPr>
            <p:cNvSpPr/>
            <p:nvPr/>
          </p:nvSpPr>
          <p:spPr bwMode="auto">
            <a:xfrm>
              <a:off x="6882208" y="1446970"/>
              <a:ext cx="419527" cy="307777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rgbClr val="0074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箭头: 直角双向 25">
              <a:extLst>
                <a:ext uri="{FF2B5EF4-FFF2-40B4-BE49-F238E27FC236}">
                  <a16:creationId xmlns:a16="http://schemas.microsoft.com/office/drawing/2014/main" id="{D44ADE1F-3021-4316-A448-0C5D3F09B758}"/>
                </a:ext>
              </a:extLst>
            </p:cNvPr>
            <p:cNvSpPr/>
            <p:nvPr/>
          </p:nvSpPr>
          <p:spPr bwMode="auto">
            <a:xfrm flipV="1">
              <a:off x="6899236" y="2286899"/>
              <a:ext cx="1186812" cy="3204827"/>
            </a:xfrm>
            <a:prstGeom prst="leftUpArrow">
              <a:avLst>
                <a:gd name="adj1" fmla="val 12742"/>
                <a:gd name="adj2" fmla="val 12797"/>
                <a:gd name="adj3" fmla="val 12742"/>
              </a:avLst>
            </a:prstGeom>
            <a:solidFill>
              <a:srgbClr val="0070C0"/>
            </a:solidFill>
            <a:ln w="9525" cap="flat" cmpd="sng" algn="ctr">
              <a:solidFill>
                <a:srgbClr val="0074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" name="箭头: 右 2">
            <a:extLst>
              <a:ext uri="{FF2B5EF4-FFF2-40B4-BE49-F238E27FC236}">
                <a16:creationId xmlns:a16="http://schemas.microsoft.com/office/drawing/2014/main" id="{AD8134C0-32E0-4780-BDA9-D2C67A41C597}"/>
              </a:ext>
            </a:extLst>
          </p:cNvPr>
          <p:cNvSpPr/>
          <p:nvPr/>
        </p:nvSpPr>
        <p:spPr bwMode="auto">
          <a:xfrm>
            <a:off x="513865" y="2129927"/>
            <a:ext cx="1645037" cy="35244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4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4D703A-6352-4D32-976D-7CCD2F189FC1}"/>
              </a:ext>
            </a:extLst>
          </p:cNvPr>
          <p:cNvSpPr txBox="1"/>
          <p:nvPr/>
        </p:nvSpPr>
        <p:spPr>
          <a:xfrm flipH="1">
            <a:off x="420209" y="1845880"/>
            <a:ext cx="2063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aseline="0" dirty="0"/>
              <a:t>Data &amp; Address Bus</a:t>
            </a:r>
            <a:endParaRPr lang="zh-CN" altLang="en-US" sz="1600" baseline="0" dirty="0"/>
          </a:p>
        </p:txBody>
      </p:sp>
      <p:sp>
        <p:nvSpPr>
          <p:cNvPr id="65" name="箭头: 右 64">
            <a:extLst>
              <a:ext uri="{FF2B5EF4-FFF2-40B4-BE49-F238E27FC236}">
                <a16:creationId xmlns:a16="http://schemas.microsoft.com/office/drawing/2014/main" id="{562CE651-C005-456C-8142-21E4AD0892E7}"/>
              </a:ext>
            </a:extLst>
          </p:cNvPr>
          <p:cNvSpPr/>
          <p:nvPr/>
        </p:nvSpPr>
        <p:spPr bwMode="auto">
          <a:xfrm>
            <a:off x="546720" y="1504059"/>
            <a:ext cx="1645037" cy="108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9317AF1-359D-43D8-8B87-C9651C5853A8}"/>
              </a:ext>
            </a:extLst>
          </p:cNvPr>
          <p:cNvSpPr txBox="1"/>
          <p:nvPr/>
        </p:nvSpPr>
        <p:spPr>
          <a:xfrm flipH="1">
            <a:off x="467544" y="1196752"/>
            <a:ext cx="159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aseline="0" dirty="0"/>
              <a:t>Control Bus</a:t>
            </a:r>
            <a:endParaRPr lang="zh-CN" altLang="en-US" sz="1600" baseline="0" dirty="0"/>
          </a:p>
        </p:txBody>
      </p:sp>
      <p:graphicFrame>
        <p:nvGraphicFramePr>
          <p:cNvPr id="67" name="Object 14">
            <a:extLst>
              <a:ext uri="{FF2B5EF4-FFF2-40B4-BE49-F238E27FC236}">
                <a16:creationId xmlns:a16="http://schemas.microsoft.com/office/drawing/2014/main" id="{0395ED47-EBC4-4699-BB23-1ED2763909A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862590"/>
              </p:ext>
            </p:extLst>
          </p:nvPr>
        </p:nvGraphicFramePr>
        <p:xfrm>
          <a:off x="269928" y="3002834"/>
          <a:ext cx="3116489" cy="218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4" imgW="5743575" imgH="4029075" progId="CorelDRAW.Graphic.9">
                  <p:embed/>
                </p:oleObj>
              </mc:Choice>
              <mc:Fallback>
                <p:oleObj name="CorelDRAW" r:id="rId4" imgW="5743575" imgH="4029075" progId="CorelDRAW.Graphic.9">
                  <p:embed/>
                  <p:pic>
                    <p:nvPicPr>
                      <p:cNvPr id="32" name="Object 14">
                        <a:extLst>
                          <a:ext uri="{FF2B5EF4-FFF2-40B4-BE49-F238E27FC236}">
                            <a16:creationId xmlns:a16="http://schemas.microsoft.com/office/drawing/2014/main" id="{62B2BFC1-28D3-4CE8-B8C0-DD60726B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28" y="3002834"/>
                        <a:ext cx="3116489" cy="2186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0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2AF29-9F63-499C-B20F-93709B97279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51AA6-A347-45D0-B42D-9DAB7209CC7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The Stored Program Computer</a:t>
            </a:r>
            <a:endParaRPr lang="zh-CN" altLang="en-US" dirty="0"/>
          </a:p>
        </p:txBody>
      </p:sp>
      <p:sp>
        <p:nvSpPr>
          <p:cNvPr id="23558" name="Text Box 27"/>
          <p:cNvSpPr txBox="1">
            <a:spLocks noChangeArrowheads="1"/>
          </p:cNvSpPr>
          <p:nvPr/>
        </p:nvSpPr>
        <p:spPr bwMode="auto">
          <a:xfrm>
            <a:off x="5576489" y="3257208"/>
            <a:ext cx="34563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Electronic storage of programming information and data eliminated the need for the more clumsy methods of programming, such as punched paper tape — a concept that has characterized mainstream computer development since 1945.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5" name="Picture 27" descr="edsac_wilkes">
            <a:extLst>
              <a:ext uri="{FF2B5EF4-FFF2-40B4-BE49-F238E27FC236}">
                <a16:creationId xmlns:a16="http://schemas.microsoft.com/office/drawing/2014/main" id="{66343FDC-C137-4A49-82E8-2AD3DBA2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6119" r="12581" b="1634"/>
          <a:stretch>
            <a:fillRect/>
          </a:stretch>
        </p:blipFill>
        <p:spPr bwMode="auto">
          <a:xfrm>
            <a:off x="251520" y="1072690"/>
            <a:ext cx="4845786" cy="444454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4">
            <a:extLst>
              <a:ext uri="{FF2B5EF4-FFF2-40B4-BE49-F238E27FC236}">
                <a16:creationId xmlns:a16="http://schemas.microsoft.com/office/drawing/2014/main" id="{11301951-A463-45D7-AAEA-51AF61ED6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6" y="5635270"/>
            <a:ext cx="2659147" cy="78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90513" indent="-290513" defTabSz="1006475"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11461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1006475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1006475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11461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06475">
              <a:spcBef>
                <a:spcPct val="20000"/>
              </a:spcBef>
              <a:buChar char="•"/>
              <a:tabLst>
                <a:tab pos="11461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1006475">
              <a:spcBef>
                <a:spcPct val="20000"/>
              </a:spcBef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EDSAC </a:t>
            </a:r>
          </a:p>
          <a:p>
            <a:pPr>
              <a:spcBef>
                <a:spcPts val="0"/>
              </a:spcBef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University of Cambridge </a:t>
            </a:r>
          </a:p>
          <a:p>
            <a:pPr>
              <a:spcBef>
                <a:spcPts val="0"/>
              </a:spcBef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UK, 1949</a:t>
            </a:r>
          </a:p>
        </p:txBody>
      </p:sp>
      <p:pic>
        <p:nvPicPr>
          <p:cNvPr id="37" name="Picture 54" descr="Maurice V Wilkes.jpg">
            <a:hlinkClick r:id="rId4"/>
            <a:extLst>
              <a:ext uri="{FF2B5EF4-FFF2-40B4-BE49-F238E27FC236}">
                <a16:creationId xmlns:a16="http://schemas.microsoft.com/office/drawing/2014/main" id="{A0D28B4B-B829-430D-861E-C3EDDBE5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53" y="980728"/>
            <a:ext cx="1382481" cy="174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55">
            <a:extLst>
              <a:ext uri="{FF2B5EF4-FFF2-40B4-BE49-F238E27FC236}">
                <a16:creationId xmlns:a16="http://schemas.microsoft.com/office/drawing/2014/main" id="{256EACF8-FF72-460B-A007-3C7F3CEA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879" y="1988840"/>
            <a:ext cx="1692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Maurice Vincent Wilkes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3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2005" y="1782320"/>
            <a:ext cx="6899989" cy="803275"/>
          </a:xfrm>
        </p:spPr>
        <p:txBody>
          <a:bodyPr/>
          <a:lstStyle/>
          <a:p>
            <a:pPr algn="ctr">
              <a:buNone/>
            </a:pPr>
            <a:r>
              <a:rPr lang="en-US" altLang="zh-CN" dirty="0">
                <a:solidFill>
                  <a:srgbClr val="FF0000"/>
                </a:solidFill>
              </a:rPr>
              <a:t>Stored program   +    Transistor technology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539552" y="3502729"/>
            <a:ext cx="3567221" cy="156966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Change the program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so that you can do all kinds of tasks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on the same hardware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5523700" y="3488973"/>
            <a:ext cx="3080747" cy="156966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The device is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smaller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,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faster and more reliability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than a vacuum tube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332B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 major inventions of the microprocessor chip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1448" name="Line 6"/>
          <p:cNvSpPr>
            <a:spLocks noChangeShapeType="1"/>
          </p:cNvSpPr>
          <p:nvPr/>
        </p:nvSpPr>
        <p:spPr bwMode="auto">
          <a:xfrm flipH="1">
            <a:off x="2461863" y="2359729"/>
            <a:ext cx="654309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9" name="Line 7"/>
          <p:cNvSpPr>
            <a:spLocks noChangeShapeType="1"/>
          </p:cNvSpPr>
          <p:nvPr/>
        </p:nvSpPr>
        <p:spPr bwMode="auto">
          <a:xfrm>
            <a:off x="6271863" y="2359729"/>
            <a:ext cx="654309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F1859DF4-D121-46AB-8C2D-8D0D51A6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130578FA-C930-4B3D-8F33-C0111961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 build="p" autoUpdateAnimBg="0"/>
      <p:bldP spid="385027" grpId="0" animBg="1" autoUpdateAnimBg="0"/>
      <p:bldP spid="38502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188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A Machine Structure</a:t>
            </a:r>
            <a:r>
              <a:rPr lang="zh-CN" altLang="en-US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von Neumann Model</a:t>
            </a:r>
            <a:r>
              <a:rPr lang="zh-CN" altLang="en-US" sz="2400" b="1" kern="0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von Neumann Model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/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89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0" name="矩形 379">
            <a:extLst>
              <a:ext uri="{FF2B5EF4-FFF2-40B4-BE49-F238E27FC236}">
                <a16:creationId xmlns:a16="http://schemas.microsoft.com/office/drawing/2014/main" id="{9292ED2F-8F42-4E6E-BD08-7F45AE5BDCA6}"/>
              </a:ext>
            </a:extLst>
          </p:cNvPr>
          <p:cNvSpPr/>
          <p:nvPr/>
        </p:nvSpPr>
        <p:spPr bwMode="auto">
          <a:xfrm>
            <a:off x="169279" y="952606"/>
            <a:ext cx="8896178" cy="586772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89" name="直接连接符 388">
            <a:extLst>
              <a:ext uri="{FF2B5EF4-FFF2-40B4-BE49-F238E27FC236}">
                <a16:creationId xmlns:a16="http://schemas.microsoft.com/office/drawing/2014/main" id="{50A19190-04B7-4AE9-9118-99B1DDE1C79B}"/>
              </a:ext>
            </a:extLst>
          </p:cNvPr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B47E350D-5F20-46A5-8B5C-7215D276FC93}"/>
              </a:ext>
            </a:extLst>
          </p:cNvPr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1" name="直接连接符 390">
            <a:extLst>
              <a:ext uri="{FF2B5EF4-FFF2-40B4-BE49-F238E27FC236}">
                <a16:creationId xmlns:a16="http://schemas.microsoft.com/office/drawing/2014/main" id="{9AAABD41-47DB-4F29-83C6-A0894FBD4755}"/>
              </a:ext>
            </a:extLst>
          </p:cNvPr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7" name="组合 396">
            <a:extLst>
              <a:ext uri="{FF2B5EF4-FFF2-40B4-BE49-F238E27FC236}">
                <a16:creationId xmlns:a16="http://schemas.microsoft.com/office/drawing/2014/main" id="{43317E25-F9A7-4B63-8480-720D32002114}"/>
              </a:ext>
            </a:extLst>
          </p:cNvPr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34B5FF54-6AA7-4492-BA58-6158A2D22A57}"/>
                </a:ext>
              </a:extLst>
            </p:cNvPr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9" name="矩形 398">
              <a:extLst>
                <a:ext uri="{FF2B5EF4-FFF2-40B4-BE49-F238E27FC236}">
                  <a16:creationId xmlns:a16="http://schemas.microsoft.com/office/drawing/2014/main" id="{1D345A41-3F9C-4A8F-80BE-3ED5DD0A6E25}"/>
                </a:ext>
              </a:extLst>
            </p:cNvPr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67074403-8241-43D2-BFA1-05D6D89789E0}"/>
              </a:ext>
            </a:extLst>
          </p:cNvPr>
          <p:cNvGrpSpPr/>
          <p:nvPr/>
        </p:nvGrpSpPr>
        <p:grpSpPr>
          <a:xfrm>
            <a:off x="6094401" y="1111864"/>
            <a:ext cx="2872192" cy="4131264"/>
            <a:chOff x="6094401" y="1111864"/>
            <a:chExt cx="2872192" cy="4131264"/>
          </a:xfrm>
        </p:grpSpPr>
        <p:sp>
          <p:nvSpPr>
            <p:cNvPr id="427" name="矩形 426">
              <a:extLst>
                <a:ext uri="{FF2B5EF4-FFF2-40B4-BE49-F238E27FC236}">
                  <a16:creationId xmlns:a16="http://schemas.microsoft.com/office/drawing/2014/main" id="{762199EB-2910-4181-96DC-886FDD9F7C02}"/>
                </a:ext>
              </a:extLst>
            </p:cNvPr>
            <p:cNvSpPr/>
            <p:nvPr/>
          </p:nvSpPr>
          <p:spPr bwMode="auto">
            <a:xfrm>
              <a:off x="6094401" y="1111864"/>
              <a:ext cx="2872192" cy="4131264"/>
            </a:xfrm>
            <a:prstGeom prst="rect">
              <a:avLst/>
            </a:prstGeom>
            <a:noFill/>
            <a:ln w="635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8" name="矩形 427">
              <a:extLst>
                <a:ext uri="{FF2B5EF4-FFF2-40B4-BE49-F238E27FC236}">
                  <a16:creationId xmlns:a16="http://schemas.microsoft.com/office/drawing/2014/main" id="{06EFA058-C49E-4E83-825D-37C9B70B95C9}"/>
                </a:ext>
              </a:extLst>
            </p:cNvPr>
            <p:cNvSpPr/>
            <p:nvPr/>
          </p:nvSpPr>
          <p:spPr bwMode="auto">
            <a:xfrm>
              <a:off x="6146232" y="2420306"/>
              <a:ext cx="2736977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Processing Unit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9" name="组合 428">
            <a:extLst>
              <a:ext uri="{FF2B5EF4-FFF2-40B4-BE49-F238E27FC236}">
                <a16:creationId xmlns:a16="http://schemas.microsoft.com/office/drawing/2014/main" id="{1B60E3BE-3AFE-48C2-8294-06C42CDBAA7C}"/>
              </a:ext>
            </a:extLst>
          </p:cNvPr>
          <p:cNvGrpSpPr/>
          <p:nvPr/>
        </p:nvGrpSpPr>
        <p:grpSpPr>
          <a:xfrm>
            <a:off x="138307" y="5302983"/>
            <a:ext cx="6290524" cy="1497514"/>
            <a:chOff x="138307" y="5302983"/>
            <a:chExt cx="6290524" cy="1497514"/>
          </a:xfrm>
        </p:grpSpPr>
        <p:sp>
          <p:nvSpPr>
            <p:cNvPr id="430" name="矩形 429">
              <a:extLst>
                <a:ext uri="{FF2B5EF4-FFF2-40B4-BE49-F238E27FC236}">
                  <a16:creationId xmlns:a16="http://schemas.microsoft.com/office/drawing/2014/main" id="{625F5381-D90E-462D-8780-2E47210B5BE0}"/>
                </a:ext>
              </a:extLst>
            </p:cNvPr>
            <p:cNvSpPr/>
            <p:nvPr/>
          </p:nvSpPr>
          <p:spPr bwMode="auto">
            <a:xfrm>
              <a:off x="138307" y="5302983"/>
              <a:ext cx="6290524" cy="1497514"/>
            </a:xfrm>
            <a:prstGeom prst="rect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1" name="矩形 430">
              <a:extLst>
                <a:ext uri="{FF2B5EF4-FFF2-40B4-BE49-F238E27FC236}">
                  <a16:creationId xmlns:a16="http://schemas.microsoft.com/office/drawing/2014/main" id="{07CA4140-FDA0-4188-8B30-18BA54902C70}"/>
                </a:ext>
              </a:extLst>
            </p:cNvPr>
            <p:cNvSpPr/>
            <p:nvPr/>
          </p:nvSpPr>
          <p:spPr bwMode="auto">
            <a:xfrm>
              <a:off x="1571013" y="5444804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Memory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375" name="直接连接符 374">
            <a:extLst>
              <a:ext uri="{FF2B5EF4-FFF2-40B4-BE49-F238E27FC236}">
                <a16:creationId xmlns:a16="http://schemas.microsoft.com/office/drawing/2014/main" id="{692F6748-0887-4F01-8AD2-CBDD21FE96EF}"/>
              </a:ext>
            </a:extLst>
          </p:cNvPr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" name="直接连接符 431">
            <a:extLst>
              <a:ext uri="{FF2B5EF4-FFF2-40B4-BE49-F238E27FC236}">
                <a16:creationId xmlns:a16="http://schemas.microsoft.com/office/drawing/2014/main" id="{6D6B8E70-2128-47E6-B52A-EEAFEBB7DB26}"/>
              </a:ext>
            </a:extLst>
          </p:cNvPr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3" name="矩形 432">
            <a:extLst>
              <a:ext uri="{FF2B5EF4-FFF2-40B4-BE49-F238E27FC236}">
                <a16:creationId xmlns:a16="http://schemas.microsoft.com/office/drawing/2014/main" id="{D933681F-56C3-4D9A-82B8-77FD70B0317D}"/>
              </a:ext>
            </a:extLst>
          </p:cNvPr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4" name="灯片编号占位符 2">
            <a:extLst>
              <a:ext uri="{FF2B5EF4-FFF2-40B4-BE49-F238E27FC236}">
                <a16:creationId xmlns:a16="http://schemas.microsoft.com/office/drawing/2014/main" id="{80934CFE-4D36-4383-A172-4F22AEA6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5" name="矩形 434">
            <a:extLst>
              <a:ext uri="{FF2B5EF4-FFF2-40B4-BE49-F238E27FC236}">
                <a16:creationId xmlns:a16="http://schemas.microsoft.com/office/drawing/2014/main" id="{A124AC31-3554-4EAF-8CA4-63F44B05D5B6}"/>
              </a:ext>
            </a:extLst>
          </p:cNvPr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 animBg="1"/>
      <p:bldP spid="4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12506-1D51-42AA-85E3-E1D7A0AB575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54015A-2787-4620-ABCD-B3B8420780E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Memory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i="1"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 x </a:t>
            </a:r>
            <a:r>
              <a:rPr lang="en-US" altLang="zh-CN" i="1">
                <a:ea typeface="宋体" panose="02010600030101010101" pitchFamily="2" charset="-122"/>
              </a:rPr>
              <a:t>m</a:t>
            </a:r>
            <a:r>
              <a:rPr lang="en-US" altLang="zh-CN">
                <a:ea typeface="宋体" panose="02010600030101010101" pitchFamily="2" charset="-122"/>
              </a:rPr>
              <a:t> array of stored bits (</a:t>
            </a:r>
            <a:r>
              <a:rPr lang="en-US" altLang="zh-CN" i="1"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 is usually 2</a:t>
            </a:r>
            <a:r>
              <a:rPr lang="en-US" altLang="zh-CN" i="1" baseline="30000"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Address</a:t>
            </a:r>
          </a:p>
          <a:p>
            <a:pPr marL="576263" lvl="1" indent="-234950"/>
            <a:r>
              <a:rPr lang="en-US" altLang="zh-CN" dirty="0"/>
              <a:t>unique (</a:t>
            </a:r>
            <a:r>
              <a:rPr lang="en-US" altLang="zh-CN" i="1" dirty="0"/>
              <a:t>n</a:t>
            </a:r>
            <a:r>
              <a:rPr lang="en-US" altLang="zh-CN" dirty="0"/>
              <a:t>-bit) identifier of location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Contents</a:t>
            </a:r>
          </a:p>
          <a:p>
            <a:pPr marL="576263" lvl="1" indent="-234950"/>
            <a:r>
              <a:rPr lang="en-US" altLang="zh-CN" i="1" dirty="0"/>
              <a:t>m</a:t>
            </a:r>
            <a:r>
              <a:rPr lang="en-US" altLang="zh-CN" dirty="0"/>
              <a:t>-bit value stored in location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Basic Operations: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0" dirty="0">
                <a:ea typeface="宋体" panose="02010600030101010101" pitchFamily="2" charset="-122"/>
              </a:rPr>
              <a:t>LOAD</a:t>
            </a:r>
          </a:p>
          <a:p>
            <a:pPr marL="576263" lvl="1" indent="-234950"/>
            <a:r>
              <a:rPr lang="en-US" altLang="zh-CN" dirty="0"/>
              <a:t>read a value from a memory location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0" dirty="0">
                <a:ea typeface="宋体" panose="02010600030101010101" pitchFamily="2" charset="-122"/>
              </a:rPr>
              <a:t>STORE</a:t>
            </a:r>
          </a:p>
          <a:p>
            <a:pPr marL="576263" lvl="1" indent="-234950"/>
            <a:r>
              <a:rPr lang="en-US" altLang="zh-CN" dirty="0"/>
              <a:t>write a value to a memory location</a:t>
            </a:r>
          </a:p>
        </p:txBody>
      </p:sp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6858000" y="2057400"/>
            <a:ext cx="1828800" cy="2743200"/>
            <a:chOff x="3552" y="1488"/>
            <a:chExt cx="1152" cy="1728"/>
          </a:xfrm>
        </p:grpSpPr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3552" y="1488"/>
              <a:ext cx="1152" cy="1728"/>
            </a:xfrm>
            <a:prstGeom prst="rect">
              <a:avLst/>
            </a:prstGeom>
            <a:noFill/>
            <a:ln w="28575">
              <a:solidFill>
                <a:srgbClr val="CE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5" name="Line 6"/>
            <p:cNvSpPr>
              <a:spLocks noChangeShapeType="1"/>
            </p:cNvSpPr>
            <p:nvPr/>
          </p:nvSpPr>
          <p:spPr bwMode="auto">
            <a:xfrm>
              <a:off x="3552" y="163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6" name="Line 7"/>
            <p:cNvSpPr>
              <a:spLocks noChangeShapeType="1"/>
            </p:cNvSpPr>
            <p:nvPr/>
          </p:nvSpPr>
          <p:spPr bwMode="auto">
            <a:xfrm>
              <a:off x="3552" y="1776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7" name="Line 8"/>
            <p:cNvSpPr>
              <a:spLocks noChangeShapeType="1"/>
            </p:cNvSpPr>
            <p:nvPr/>
          </p:nvSpPr>
          <p:spPr bwMode="auto">
            <a:xfrm>
              <a:off x="3552" y="1920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8" name="Line 9"/>
            <p:cNvSpPr>
              <a:spLocks noChangeShapeType="1"/>
            </p:cNvSpPr>
            <p:nvPr/>
          </p:nvSpPr>
          <p:spPr bwMode="auto">
            <a:xfrm>
              <a:off x="3552" y="2064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>
              <a:off x="3552" y="2208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0" name="Line 11"/>
            <p:cNvSpPr>
              <a:spLocks noChangeShapeType="1"/>
            </p:cNvSpPr>
            <p:nvPr/>
          </p:nvSpPr>
          <p:spPr bwMode="auto">
            <a:xfrm>
              <a:off x="3552" y="235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1" name="Line 12"/>
            <p:cNvSpPr>
              <a:spLocks noChangeShapeType="1"/>
            </p:cNvSpPr>
            <p:nvPr/>
          </p:nvSpPr>
          <p:spPr bwMode="auto">
            <a:xfrm>
              <a:off x="3552" y="2496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2" name="Line 13"/>
            <p:cNvSpPr>
              <a:spLocks noChangeShapeType="1"/>
            </p:cNvSpPr>
            <p:nvPr/>
          </p:nvSpPr>
          <p:spPr bwMode="auto">
            <a:xfrm>
              <a:off x="3552" y="2784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3" name="Line 14"/>
            <p:cNvSpPr>
              <a:spLocks noChangeShapeType="1"/>
            </p:cNvSpPr>
            <p:nvPr/>
          </p:nvSpPr>
          <p:spPr bwMode="auto">
            <a:xfrm>
              <a:off x="3552" y="2928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4" name="Line 15"/>
            <p:cNvSpPr>
              <a:spLocks noChangeShapeType="1"/>
            </p:cNvSpPr>
            <p:nvPr/>
          </p:nvSpPr>
          <p:spPr bwMode="auto">
            <a:xfrm>
              <a:off x="3552" y="307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5" name="Text Box 16"/>
            <p:cNvSpPr txBox="1">
              <a:spLocks noChangeArrowheads="1"/>
            </p:cNvSpPr>
            <p:nvPr/>
          </p:nvSpPr>
          <p:spPr bwMode="auto">
            <a:xfrm>
              <a:off x="4032" y="2496"/>
              <a:ext cx="21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CE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•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CE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•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CE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•</a:t>
              </a:r>
            </a:p>
          </p:txBody>
        </p:sp>
      </p:grp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6096000" y="2070100"/>
            <a:ext cx="7302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0001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0011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0101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1101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</a:t>
            </a: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7191375" y="2695575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00101101</a:t>
            </a:r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7167563" y="4067175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10100010</a:t>
            </a:r>
          </a:p>
        </p:txBody>
      </p:sp>
    </p:spTree>
    <p:extLst>
      <p:ext uri="{BB962C8B-B14F-4D97-AF65-F5344CB8AC3E}">
        <p14:creationId xmlns:p14="http://schemas.microsoft.com/office/powerpoint/2010/main" val="229642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1A79C-24AD-4E9D-BD8F-4C38E4883DE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28C2F-FE2D-4E82-952E-D1CA20679BD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Interface to Memory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How does processing unit get data to/from memory?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MAR</a:t>
            </a:r>
            <a:r>
              <a:rPr lang="en-US" altLang="zh-CN" dirty="0">
                <a:ea typeface="宋体" panose="02010600030101010101" pitchFamily="2" charset="-122"/>
              </a:rPr>
              <a:t>: Memory Address Register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MDR</a:t>
            </a:r>
            <a:r>
              <a:rPr lang="en-US" altLang="zh-CN" dirty="0">
                <a:ea typeface="宋体" panose="02010600030101010101" pitchFamily="2" charset="-122"/>
              </a:rPr>
              <a:t>: Memory Data Register</a:t>
            </a:r>
          </a:p>
          <a:p>
            <a:pPr marL="457200" indent="-45720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To read a location (A):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Write the address (A) into the MAR.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Send a “read” signal to the memory.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Read the data from MDR.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To write a value (X) to a location (A):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Write the data (X) to the MDR.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Write the address (A) into the MAR.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Send a “write” signal to the memory.</a:t>
            </a:r>
          </a:p>
        </p:txBody>
      </p:sp>
      <p:graphicFrame>
        <p:nvGraphicFramePr>
          <p:cNvPr id="2765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52270"/>
              </p:ext>
            </p:extLst>
          </p:nvPr>
        </p:nvGraphicFramePr>
        <p:xfrm>
          <a:off x="5818807" y="1556792"/>
          <a:ext cx="3145805" cy="128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orelDRAW" r:id="rId3" imgW="914400" imgH="914400" progId="CorelDRAW.Graphic.9">
                  <p:embed/>
                </p:oleObj>
              </mc:Choice>
              <mc:Fallback>
                <p:oleObj name="CorelDRAW" r:id="rId3" imgW="914400" imgH="914400" progId="CorelDRAW.Graphic.9">
                  <p:embed/>
                  <p:pic>
                    <p:nvPicPr>
                      <p:cNvPr id="2765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807" y="1556792"/>
                        <a:ext cx="3145805" cy="1283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123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A9CF81-88AF-4125-BF3B-D4739BF08C2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389F4-3971-4784-A4DF-4D59DAC4372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Processing Unit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754" y="965540"/>
            <a:ext cx="8534400" cy="5486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Functional Units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ALU = Arithmetic and Logic Unit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could have many functional units.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some of them special-purpose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(multiply, square root, …)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LC-3 performs ADD, AND, NOT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Registers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Small, temporary storage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Operands and results of functional units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LC-3 has eight register (R0, …, R7)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Word Size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number of bits normally processed by ALU in one instruction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also width of registers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LC-3 is 16 bits</a:t>
            </a:r>
          </a:p>
        </p:txBody>
      </p:sp>
      <p:graphicFrame>
        <p:nvGraphicFramePr>
          <p:cNvPr id="2867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21588"/>
              </p:ext>
            </p:extLst>
          </p:nvPr>
        </p:nvGraphicFramePr>
        <p:xfrm>
          <a:off x="5993137" y="1066800"/>
          <a:ext cx="3016388" cy="137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orelDRAW" r:id="rId3" imgW="914400" imgH="914400" progId="CorelDRAW.Graphic.9">
                  <p:embed/>
                </p:oleObj>
              </mc:Choice>
              <mc:Fallback>
                <p:oleObj name="CorelDRAW" r:id="rId3" imgW="914400" imgH="914400" progId="CorelDRAW.Graphic.9">
                  <p:embed/>
                  <p:pic>
                    <p:nvPicPr>
                      <p:cNvPr id="2867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137" y="1066800"/>
                        <a:ext cx="3016388" cy="1379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73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1570EC-24B8-4495-B5BD-06C58DCC22F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4938A-814A-45DB-BC84-99C5CACFC61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Input and Output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68483"/>
            <a:ext cx="5760764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Devices for getting data into and out of computer memory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Each device has its own interface,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usually a set of registers like the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memory’s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MAR and MDR</a:t>
            </a:r>
          </a:p>
        </p:txBody>
      </p:sp>
      <p:graphicFrame>
        <p:nvGraphicFramePr>
          <p:cNvPr id="2970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4127"/>
              </p:ext>
            </p:extLst>
          </p:nvPr>
        </p:nvGraphicFramePr>
        <p:xfrm>
          <a:off x="6153025" y="1052736"/>
          <a:ext cx="12874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4" imgW="914400" imgH="914400" progId="CorelDRAW.Graphic.9">
                  <p:embed/>
                </p:oleObj>
              </mc:Choice>
              <mc:Fallback>
                <p:oleObj name="CorelDRAW" r:id="rId4" imgW="914400" imgH="914400" progId="CorelDRAW.Graphic.9">
                  <p:embed/>
                  <p:pic>
                    <p:nvPicPr>
                      <p:cNvPr id="2970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025" y="1052736"/>
                        <a:ext cx="1287463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04818"/>
              </p:ext>
            </p:extLst>
          </p:nvPr>
        </p:nvGraphicFramePr>
        <p:xfrm>
          <a:off x="7677025" y="1052736"/>
          <a:ext cx="12874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orelDRAW" r:id="rId6" imgW="914400" imgH="914400" progId="CorelDRAW.Graphic.9">
                  <p:embed/>
                </p:oleObj>
              </mc:Choice>
              <mc:Fallback>
                <p:oleObj name="CorelDRAW" r:id="rId6" imgW="914400" imgH="914400" progId="CorelDRAW.Graphic.9">
                  <p:embed/>
                  <p:pic>
                    <p:nvPicPr>
                      <p:cNvPr id="29703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025" y="1052736"/>
                        <a:ext cx="1287463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DE8A7254-E05C-4F50-ABAB-47E25DCA5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50738"/>
            <a:ext cx="8686800" cy="37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576263" lvl="1" indent="-234950">
              <a:lnSpc>
                <a:spcPct val="150000"/>
              </a:lnSpc>
            </a:pPr>
            <a:r>
              <a:rPr lang="en-US" altLang="zh-CN" kern="0" baseline="0" dirty="0">
                <a:latin typeface="Courier"/>
              </a:rPr>
              <a:t>LC-3 supports keyboard (input) and console (output)</a:t>
            </a:r>
          </a:p>
          <a:p>
            <a:pPr marL="576263" lvl="1" indent="-234950"/>
            <a:r>
              <a:rPr lang="en-US" altLang="zh-CN" kern="0" baseline="0" dirty="0">
                <a:latin typeface="Courier"/>
              </a:rPr>
              <a:t>keyboard: data register (KBDR) and status register (KBSR)</a:t>
            </a:r>
          </a:p>
          <a:p>
            <a:pPr marL="576263" lvl="1" indent="-234950"/>
            <a:r>
              <a:rPr lang="en-US" altLang="zh-CN" kern="0" baseline="0" dirty="0">
                <a:latin typeface="Courier"/>
              </a:rPr>
              <a:t>console: data register (CRTDR) and status register (CRTSR)</a:t>
            </a:r>
          </a:p>
          <a:p>
            <a:pPr marL="576263" lvl="1" indent="-234950"/>
            <a:r>
              <a:rPr lang="en-US" altLang="zh-CN" kern="0" baseline="0" dirty="0">
                <a:latin typeface="Courier"/>
              </a:rPr>
              <a:t>frame buffer: memory-mapped pixels</a:t>
            </a:r>
          </a:p>
          <a:p>
            <a:pPr>
              <a:lnSpc>
                <a:spcPct val="90000"/>
              </a:lnSpc>
            </a:pPr>
            <a:r>
              <a:rPr lang="en-US" altLang="zh-CN" kern="0" baseline="0" dirty="0">
                <a:ea typeface="宋体" panose="02010600030101010101" pitchFamily="2" charset="-122"/>
              </a:rPr>
              <a:t>Some devices provide both input and output</a:t>
            </a:r>
          </a:p>
          <a:p>
            <a:pPr marL="576263" lvl="1" indent="-234950"/>
            <a:r>
              <a:rPr lang="en-US" altLang="zh-CN" kern="0" baseline="0" dirty="0">
                <a:latin typeface="Courier"/>
              </a:rPr>
              <a:t>disk, network</a:t>
            </a:r>
          </a:p>
          <a:p>
            <a:pPr>
              <a:lnSpc>
                <a:spcPct val="90000"/>
              </a:lnSpc>
            </a:pPr>
            <a:r>
              <a:rPr lang="en-US" altLang="zh-CN" kern="0" baseline="0" dirty="0">
                <a:ea typeface="宋体" panose="02010600030101010101" pitchFamily="2" charset="-122"/>
              </a:rPr>
              <a:t>Program that controls access to a device is usually called </a:t>
            </a:r>
            <a:r>
              <a:rPr lang="en-US" altLang="zh-CN" kern="0" baseline="0" dirty="0">
                <a:solidFill>
                  <a:srgbClr val="FF0000"/>
                </a:solidFill>
                <a:ea typeface="宋体" panose="02010600030101010101" pitchFamily="2" charset="-122"/>
              </a:rPr>
              <a:t>a </a:t>
            </a:r>
            <a:r>
              <a:rPr lang="en-US" altLang="zh-CN" i="1" kern="0" baseline="0" dirty="0">
                <a:solidFill>
                  <a:srgbClr val="FF0000"/>
                </a:solidFill>
                <a:ea typeface="宋体" panose="02010600030101010101" pitchFamily="2" charset="-122"/>
              </a:rPr>
              <a:t>driver</a:t>
            </a:r>
            <a:r>
              <a:rPr lang="en-US" altLang="zh-CN" kern="0" baseline="0" dirty="0">
                <a:solidFill>
                  <a:srgbClr val="FF0000"/>
                </a:solidFill>
                <a:ea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307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E1AD4F-36FA-486B-A4FE-3B77AD2132D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2E1A6E-6C61-4F19-8003-146B21C3E5D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Control Unit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513763" cy="5462588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Orchestrates execution of the program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CE0000"/>
              </a:solidFill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Instruction Register</a:t>
            </a:r>
            <a:r>
              <a:rPr lang="en-US" altLang="zh-CN" dirty="0">
                <a:ea typeface="宋体" panose="02010600030101010101" pitchFamily="2" charset="-122"/>
              </a:rPr>
              <a:t> (IR) contains the </a:t>
            </a:r>
            <a:r>
              <a:rPr lang="en-US" altLang="zh-CN" i="1" u="sng" dirty="0">
                <a:ea typeface="宋体" panose="02010600030101010101" pitchFamily="2" charset="-122"/>
              </a:rPr>
              <a:t>current instruction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Program Counter</a:t>
            </a:r>
            <a:r>
              <a:rPr lang="en-US" altLang="zh-CN" dirty="0">
                <a:ea typeface="宋体" panose="02010600030101010101" pitchFamily="2" charset="-122"/>
              </a:rPr>
              <a:t> (PC) contains the </a:t>
            </a:r>
            <a:r>
              <a:rPr lang="en-US" altLang="zh-CN" i="1" u="sng" dirty="0">
                <a:ea typeface="宋体" panose="02010600030101010101" pitchFamily="2" charset="-122"/>
              </a:rPr>
              <a:t>address </a:t>
            </a:r>
            <a:r>
              <a:rPr lang="en-US" altLang="zh-CN" dirty="0">
                <a:ea typeface="宋体" panose="02010600030101010101" pitchFamily="2" charset="-122"/>
              </a:rPr>
              <a:t>of the next instruction to be executed.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Control unit</a:t>
            </a:r>
            <a:r>
              <a:rPr lang="en-US" altLang="zh-CN" dirty="0">
                <a:ea typeface="宋体" panose="02010600030101010101" pitchFamily="2" charset="-122"/>
              </a:rPr>
              <a:t>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reads an instruction from memory </a:t>
            </a:r>
          </a:p>
          <a:p>
            <a:pPr marL="1022350" lvl="2" indent="-222250"/>
            <a:r>
              <a:rPr lang="en-US" altLang="zh-CN" sz="1600" dirty="0"/>
              <a:t>the instruction</a:t>
            </a:r>
            <a:r>
              <a:rPr lang="en-US" altLang="zh-CN" sz="1600" dirty="0">
                <a:latin typeface="宋体" panose="02010600030101010101" pitchFamily="2" charset="-122"/>
              </a:rPr>
              <a:t>’</a:t>
            </a:r>
            <a:r>
              <a:rPr lang="en-US" altLang="zh-CN" sz="1600" dirty="0"/>
              <a:t>s address is in the PC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interprets the instruction, generating signals 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that tell the other components what to do</a:t>
            </a:r>
          </a:p>
          <a:p>
            <a:pPr marL="1022350" lvl="2" indent="-222250"/>
            <a:r>
              <a:rPr lang="en-US" altLang="zh-CN" sz="1600" dirty="0"/>
              <a:t>an instruction may take many </a:t>
            </a:r>
            <a:r>
              <a:rPr lang="en-US" altLang="zh-CN" sz="1600" i="1" dirty="0"/>
              <a:t>machine cycles</a:t>
            </a:r>
            <a:r>
              <a:rPr lang="en-US" altLang="zh-CN" sz="1600" dirty="0"/>
              <a:t> to complete</a:t>
            </a:r>
          </a:p>
        </p:txBody>
      </p:sp>
      <p:graphicFrame>
        <p:nvGraphicFramePr>
          <p:cNvPr id="3175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982095"/>
              </p:ext>
            </p:extLst>
          </p:nvPr>
        </p:nvGraphicFramePr>
        <p:xfrm>
          <a:off x="2555776" y="1556792"/>
          <a:ext cx="468947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orelDRAW" r:id="rId3" imgW="3914775" imgH="1057275" progId="CorelDRAW.Graphic.9">
                  <p:embed/>
                </p:oleObj>
              </mc:Choice>
              <mc:Fallback>
                <p:oleObj name="CorelDRAW" r:id="rId3" imgW="3914775" imgH="1057275" progId="CorelDRAW.Graphic.9">
                  <p:embed/>
                  <p:pic>
                    <p:nvPicPr>
                      <p:cNvPr id="3175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556792"/>
                        <a:ext cx="4689475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951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6EA52-8FC1-47BF-A46D-CA8873A3D0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C4822-C864-48FC-A21D-B38AD80DED1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Instruction Processing</a:t>
            </a:r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>
                <a:ea typeface="宋体" panose="02010600030101010101" pitchFamily="2" charset="-122"/>
              </a:rPr>
              <a:t>State Transition</a:t>
            </a:r>
            <a:r>
              <a:rPr lang="zh-CN" altLang="en-US" dirty="0">
                <a:ea typeface="宋体" panose="02010600030101010101" pitchFamily="2" charset="-122"/>
              </a:rPr>
              <a:t>）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14500" y="24384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Decode instruction</a:t>
            </a:r>
          </a:p>
        </p:txBody>
      </p:sp>
      <p:sp>
        <p:nvSpPr>
          <p:cNvPr id="32774" name="Line 18"/>
          <p:cNvSpPr>
            <a:spLocks noChangeShapeType="1"/>
          </p:cNvSpPr>
          <p:nvPr/>
        </p:nvSpPr>
        <p:spPr bwMode="auto">
          <a:xfrm>
            <a:off x="2324100" y="2057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5" name="Line 19"/>
          <p:cNvSpPr>
            <a:spLocks noChangeShapeType="1"/>
          </p:cNvSpPr>
          <p:nvPr/>
        </p:nvSpPr>
        <p:spPr bwMode="auto">
          <a:xfrm>
            <a:off x="2324100" y="2895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6" name="Line 20"/>
          <p:cNvSpPr>
            <a:spLocks noChangeShapeType="1"/>
          </p:cNvSpPr>
          <p:nvPr/>
        </p:nvSpPr>
        <p:spPr bwMode="auto">
          <a:xfrm>
            <a:off x="2324100" y="3733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7" name="Line 21"/>
          <p:cNvSpPr>
            <a:spLocks noChangeShapeType="1"/>
          </p:cNvSpPr>
          <p:nvPr/>
        </p:nvSpPr>
        <p:spPr bwMode="auto">
          <a:xfrm>
            <a:off x="2324100" y="4572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8" name="Line 22"/>
          <p:cNvSpPr>
            <a:spLocks noChangeShapeType="1"/>
          </p:cNvSpPr>
          <p:nvPr/>
        </p:nvSpPr>
        <p:spPr bwMode="auto">
          <a:xfrm>
            <a:off x="2324100" y="5410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14500" y="32766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Evaluate address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714500" y="41148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Fetch operands from memory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14500" y="49530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Execute operation</a:t>
            </a:r>
          </a:p>
        </p:txBody>
      </p:sp>
      <p:sp>
        <p:nvSpPr>
          <p:cNvPr id="32782" name="Line 25"/>
          <p:cNvSpPr>
            <a:spLocks noChangeShapeType="1"/>
          </p:cNvSpPr>
          <p:nvPr/>
        </p:nvSpPr>
        <p:spPr bwMode="auto">
          <a:xfrm>
            <a:off x="2324100" y="62484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3" name="Line 26"/>
          <p:cNvSpPr>
            <a:spLocks noChangeShapeType="1"/>
          </p:cNvSpPr>
          <p:nvPr/>
        </p:nvSpPr>
        <p:spPr bwMode="auto">
          <a:xfrm flipH="1">
            <a:off x="1485900" y="6553200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4" name="Line 27"/>
          <p:cNvSpPr>
            <a:spLocks noChangeShapeType="1"/>
          </p:cNvSpPr>
          <p:nvPr/>
        </p:nvSpPr>
        <p:spPr bwMode="auto">
          <a:xfrm flipV="1">
            <a:off x="1485900" y="12954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5" name="Line 28"/>
          <p:cNvSpPr>
            <a:spLocks noChangeShapeType="1"/>
          </p:cNvSpPr>
          <p:nvPr/>
        </p:nvSpPr>
        <p:spPr bwMode="auto">
          <a:xfrm>
            <a:off x="1485900" y="1295400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6" name="Line 29"/>
          <p:cNvSpPr>
            <a:spLocks noChangeShapeType="1"/>
          </p:cNvSpPr>
          <p:nvPr/>
        </p:nvSpPr>
        <p:spPr bwMode="auto">
          <a:xfrm>
            <a:off x="2324100" y="12954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714500" y="57912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Store result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14500" y="16002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Fetch instruction from memory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543800" y="1143000"/>
            <a:ext cx="914400" cy="5257800"/>
            <a:chOff x="7543800" y="1143000"/>
            <a:chExt cx="914400" cy="5257800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037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B04CF-627A-40F6-89D2-BF961319D5A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7C2F9-4EDD-423A-B4D0-35B86CD4E7C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458200" cy="5791200"/>
          </a:xfrm>
        </p:spPr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The instruction is the fundamental unit of work.</a:t>
            </a:r>
          </a:p>
          <a:p>
            <a:r>
              <a:rPr lang="en-US" altLang="zh-CN" sz="2000" dirty="0">
                <a:ea typeface="宋体" panose="02010600030101010101" pitchFamily="2" charset="-122"/>
              </a:rPr>
              <a:t>Specifies two things:</a:t>
            </a:r>
          </a:p>
          <a:p>
            <a:pPr marL="576263" lvl="1" indent="-234950"/>
            <a:r>
              <a:rPr lang="en-US" altLang="zh-CN" sz="1800" i="1" u="sng" dirty="0">
                <a:latin typeface="Courier"/>
              </a:rPr>
              <a:t>opcode</a:t>
            </a:r>
            <a:r>
              <a:rPr lang="en-US" altLang="zh-CN" sz="1800" dirty="0">
                <a:latin typeface="Courier"/>
              </a:rPr>
              <a:t>: operation to be performed</a:t>
            </a:r>
          </a:p>
          <a:p>
            <a:pPr marL="576263" lvl="1" indent="-234950"/>
            <a:r>
              <a:rPr lang="en-US" altLang="zh-CN" sz="1800" i="1" u="sng" dirty="0">
                <a:latin typeface="Courier"/>
              </a:rPr>
              <a:t>operands</a:t>
            </a:r>
            <a:r>
              <a:rPr lang="en-US" altLang="zh-CN" sz="1800" dirty="0">
                <a:latin typeface="Courier"/>
              </a:rPr>
              <a:t>: data/locations to be used for operation</a:t>
            </a:r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ea typeface="宋体" panose="02010600030101010101" pitchFamily="2" charset="-122"/>
              </a:rPr>
              <a:t>An instruction is encoded as a </a:t>
            </a:r>
            <a:r>
              <a:rPr lang="en-US" altLang="zh-CN" sz="2000" u="sng" dirty="0">
                <a:ea typeface="宋体" panose="02010600030101010101" pitchFamily="2" charset="-122"/>
              </a:rPr>
              <a:t>sequence of bits</a:t>
            </a:r>
            <a:r>
              <a:rPr lang="en-US" altLang="zh-CN" sz="2000" dirty="0">
                <a:ea typeface="宋体" panose="02010600030101010101" pitchFamily="2" charset="-122"/>
              </a:rPr>
              <a:t>.  </a:t>
            </a:r>
            <a:br>
              <a:rPr lang="en-US" altLang="zh-CN" sz="2000" dirty="0">
                <a:ea typeface="宋体" panose="02010600030101010101" pitchFamily="2" charset="-122"/>
              </a:rPr>
            </a:br>
            <a:r>
              <a:rPr lang="en-US" altLang="zh-CN" sz="2000" i="1" dirty="0">
                <a:ea typeface="宋体" panose="02010600030101010101" pitchFamily="2" charset="-122"/>
              </a:rPr>
              <a:t>(Just like data!)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Often, but not always, instructions have a fixed length,</a:t>
            </a:r>
            <a:br>
              <a:rPr lang="en-US" altLang="zh-CN" sz="1800" dirty="0">
                <a:latin typeface="Courier"/>
              </a:rPr>
            </a:br>
            <a:r>
              <a:rPr lang="en-US" altLang="zh-CN" sz="1800" dirty="0">
                <a:latin typeface="Courier"/>
              </a:rPr>
              <a:t>such as 16 or 32 bits.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Control unit interprets instruction:</a:t>
            </a:r>
            <a:br>
              <a:rPr lang="en-US" altLang="zh-CN" sz="1800" dirty="0">
                <a:latin typeface="Courier"/>
              </a:rPr>
            </a:br>
            <a:r>
              <a:rPr lang="en-US" altLang="zh-CN" sz="1800" dirty="0">
                <a:latin typeface="Courier"/>
              </a:rPr>
              <a:t>generates sequence of control signals to carry out operation.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Operation is either executed completely, or not at all.</a:t>
            </a:r>
            <a:endParaRPr lang="en-US" altLang="zh-CN" sz="2000" b="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ea typeface="宋体" panose="02010600030101010101" pitchFamily="2" charset="-122"/>
              </a:rPr>
              <a:t>A computer’s instructions and their formats is known as its</a:t>
            </a:r>
            <a:br>
              <a:rPr lang="en-US" altLang="zh-CN" sz="2000" dirty="0">
                <a:ea typeface="宋体" panose="02010600030101010101" pitchFamily="2" charset="-122"/>
              </a:rPr>
            </a:br>
            <a:r>
              <a:rPr lang="en-US" altLang="zh-CN" sz="2000" b="0" i="1" dirty="0">
                <a:solidFill>
                  <a:srgbClr val="CE0000"/>
                </a:solidFill>
                <a:ea typeface="宋体" panose="02010600030101010101" pitchFamily="2" charset="-122"/>
              </a:rPr>
              <a:t>Instruction Set Architecture</a:t>
            </a:r>
            <a:r>
              <a:rPr lang="en-US" altLang="zh-CN" sz="2000" b="0" i="1" dirty="0">
                <a:ea typeface="宋体" panose="02010600030101010101" pitchFamily="2" charset="-122"/>
              </a:rPr>
              <a:t> (ISA)</a:t>
            </a:r>
            <a:r>
              <a:rPr lang="en-US" altLang="zh-CN" sz="2000" dirty="0">
                <a:ea typeface="宋体" panose="02010600030101010101" pitchFamily="2" charset="-122"/>
              </a:rPr>
              <a:t>.</a:t>
            </a:r>
          </a:p>
          <a:p>
            <a:pPr lvl="1"/>
            <a:r>
              <a:rPr lang="en-US" altLang="zh-CN" sz="1800" u="sng" dirty="0">
                <a:latin typeface="Courier"/>
                <a:ea typeface="宋体" panose="02010600030101010101" pitchFamily="2" charset="-122"/>
              </a:rPr>
              <a:t>Persistent</a:t>
            </a:r>
            <a:r>
              <a:rPr lang="en-US" altLang="zh-CN" sz="1800" dirty="0">
                <a:latin typeface="Courier"/>
                <a:ea typeface="宋体" panose="02010600030101010101" pitchFamily="2" charset="-122"/>
              </a:rPr>
              <a:t> ISA invented by UW grad Gene Amdahl (IBM 360)</a:t>
            </a:r>
          </a:p>
        </p:txBody>
      </p:sp>
    </p:spTree>
    <p:extLst>
      <p:ext uri="{BB962C8B-B14F-4D97-AF65-F5344CB8AC3E}">
        <p14:creationId xmlns:p14="http://schemas.microsoft.com/office/powerpoint/2010/main" val="1811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FE950-D23C-44C4-BAF0-501C9145D38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AEECD-5EF1-41D0-A0F8-74FC86DA4B7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Example: LC-3 ADD Instruction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LC-3 has 16-bit instructions.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Each instruction has a four-bit opcode, bits [15:12].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LC-3 has eight </a:t>
            </a:r>
            <a:r>
              <a:rPr lang="en-US" altLang="zh-CN" i="1" dirty="0">
                <a:ea typeface="宋体" panose="02010600030101010101" pitchFamily="2" charset="-122"/>
              </a:rPr>
              <a:t>registers</a:t>
            </a:r>
            <a:r>
              <a:rPr lang="en-US" altLang="zh-CN" dirty="0">
                <a:ea typeface="宋体" panose="02010600030101010101" pitchFamily="2" charset="-122"/>
              </a:rPr>
              <a:t> (R0-R7) for temporary storage.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Sources and destination of ADD are registers.</a:t>
            </a:r>
          </a:p>
        </p:txBody>
      </p:sp>
      <p:sp>
        <p:nvSpPr>
          <p:cNvPr id="35846" name="Text Box 16"/>
          <p:cNvSpPr txBox="1">
            <a:spLocks noChangeArrowheads="1"/>
          </p:cNvSpPr>
          <p:nvPr/>
        </p:nvSpPr>
        <p:spPr bwMode="auto">
          <a:xfrm>
            <a:off x="990600" y="5029200"/>
            <a:ext cx="6365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 the contents of R2 to the contents of R6,</a:t>
            </a:r>
            <a:b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and store the result in R6.”</a:t>
            </a:r>
          </a:p>
        </p:txBody>
      </p:sp>
      <p:pic>
        <p:nvPicPr>
          <p:cNvPr id="35847" name="Picture 20" descr="ch04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315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A Machine Structure</a:t>
            </a:r>
            <a:r>
              <a:rPr lang="zh-CN" altLang="en-US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von Neumann Model</a:t>
            </a:r>
            <a:r>
              <a:rPr lang="zh-CN" altLang="en-US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3799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858C6-AD49-4C75-8C1D-23129792455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B3A612-B7E4-40CC-A193-ACFD3825CA0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Example: LC-3 LDR Instruction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18811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Load instruction -- reads data from memory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Base + offset mode: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add offset to base register -- result is memory address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load from memory address into destination register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14400" y="5029200"/>
            <a:ext cx="6586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 the value 6 to the contents of R3 to form a</a:t>
            </a:r>
            <a:b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 address.  Load the contents stored in</a:t>
            </a:r>
            <a:b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that address to R2.”</a:t>
            </a:r>
          </a:p>
        </p:txBody>
      </p:sp>
      <p:pic>
        <p:nvPicPr>
          <p:cNvPr id="36871" name="Picture 8" descr="ch04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4513"/>
            <a:ext cx="7315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8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A27F1-4DF1-49FB-9723-6972323973F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B19C8-1531-4BA2-A50E-6AC9024A310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FETCH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Load next instruction (at address stored in PC)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from memory into Instruction Register (IR).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Load contents of PC into MAR.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Send “read” signal to memory.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Read contents of MDR, store in IR.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Then increment PC, so that it points to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the next instruction in sequence.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PC becomes PC+1.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543800" y="1143000"/>
            <a:ext cx="914400" cy="5257800"/>
            <a:chOff x="7543800" y="1143000"/>
            <a:chExt cx="914400" cy="5257800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37902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03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04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05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06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42" name="Text Box 18"/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pic>
        <p:nvPicPr>
          <p:cNvPr id="24" name="Picture 20" descr="ch04-11">
            <a:extLst>
              <a:ext uri="{FF2B5EF4-FFF2-40B4-BE49-F238E27FC236}">
                <a16:creationId xmlns:a16="http://schemas.microsoft.com/office/drawing/2014/main" id="{53FF3C1B-A9A8-4E37-986A-467EEB34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12" y="4753184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9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42F333-FAEC-49FE-9A97-25760F217C5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814A0-5BC6-422A-932F-6496ECE7FD5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DECODE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First identify the opcode.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In LC-3, this is always the first four bits of instruction.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 4-to-16 decoder asserts a control line corresponding to the desired opcode.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Depending on opcode, identify other operands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from the remaining bits.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Example:</a:t>
            </a:r>
          </a:p>
          <a:p>
            <a:pPr marL="1022350" lvl="2" indent="-222250"/>
            <a:r>
              <a:rPr lang="en-US" altLang="zh-CN" sz="1800" dirty="0"/>
              <a:t>for ADD, last three bits is source operand #2</a:t>
            </a:r>
          </a:p>
          <a:p>
            <a:pPr marL="1022350" lvl="2" indent="-222250"/>
            <a:r>
              <a:rPr lang="en-US" altLang="zh-CN" sz="1800" dirty="0"/>
              <a:t>for LDR, last six bits is offset</a:t>
            </a:r>
          </a:p>
          <a:p>
            <a:pPr marL="1022350" lvl="2" indent="-222250"/>
            <a:endParaRPr lang="en-US" altLang="zh-CN" sz="1800" dirty="0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7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8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2" name="Picture 20" descr="ch04-11">
            <a:extLst>
              <a:ext uri="{FF2B5EF4-FFF2-40B4-BE49-F238E27FC236}">
                <a16:creationId xmlns:a16="http://schemas.microsoft.com/office/drawing/2014/main" id="{4D129DFB-6295-4AF4-9B1D-A4F4AAF7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83" y="5033962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B9ED9D-8294-4909-AA58-3F196E451FE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DD731-3FC9-47DE-90F7-856904E8CDC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EVALUATE ADDRESS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For instructions that require memory access,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compute address used for access.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add offset to base register (as in LDR)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add offset to PC (or to part of PC)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add offset to zero</a:t>
            </a:r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4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2" name="Picture 8" descr="ch04-12">
            <a:extLst>
              <a:ext uri="{FF2B5EF4-FFF2-40B4-BE49-F238E27FC236}">
                <a16:creationId xmlns:a16="http://schemas.microsoft.com/office/drawing/2014/main" id="{20BC4B23-5DB3-494B-A325-F9E1E4D6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8" y="5033961"/>
            <a:ext cx="5389973" cy="13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ch04-11">
            <a:extLst>
              <a:ext uri="{FF2B5EF4-FFF2-40B4-BE49-F238E27FC236}">
                <a16:creationId xmlns:a16="http://schemas.microsoft.com/office/drawing/2014/main" id="{ACAD16AD-8884-4BDB-ABD6-0CD156B2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1" y="3457784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8F414-7079-4EA3-9893-10166A07CC7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33EB8-4125-4D83-B006-074373260A7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FETCH OPERANDS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Obtain source operands needed to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perform operation.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read data from register file (ADD)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load data from memory (LDR)</a:t>
            </a: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40974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5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6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3" name="Picture 8" descr="ch04-12">
            <a:extLst>
              <a:ext uri="{FF2B5EF4-FFF2-40B4-BE49-F238E27FC236}">
                <a16:creationId xmlns:a16="http://schemas.microsoft.com/office/drawing/2014/main" id="{60989411-DE7D-4850-A7F0-41D24D7C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8" y="5033961"/>
            <a:ext cx="5389973" cy="13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ch04-11">
            <a:extLst>
              <a:ext uri="{FF2B5EF4-FFF2-40B4-BE49-F238E27FC236}">
                <a16:creationId xmlns:a16="http://schemas.microsoft.com/office/drawing/2014/main" id="{FEB14E4E-19D9-4C8B-BC83-9F3C7963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1" y="3457784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52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66992-7CBD-45F5-8396-3BD22EB308D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CFD3-7E6E-4454-A81B-4122FDB5FCD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EXECUTE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Perform the operation,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using the source operands.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/>
              <a:t>send operands to ALU and assert ADD signal</a:t>
            </a:r>
          </a:p>
          <a:p>
            <a:pPr marL="576263" lvl="1" indent="-234950"/>
            <a:r>
              <a:rPr lang="en-US" altLang="zh-CN"/>
              <a:t>do nothing (e.g., for loads and stores)</a:t>
            </a:r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2" name="Picture 8" descr="ch04-12">
            <a:extLst>
              <a:ext uri="{FF2B5EF4-FFF2-40B4-BE49-F238E27FC236}">
                <a16:creationId xmlns:a16="http://schemas.microsoft.com/office/drawing/2014/main" id="{A9F5A178-FD55-4F6F-AF02-793E50BF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8" y="5033961"/>
            <a:ext cx="5389973" cy="13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ch04-11">
            <a:extLst>
              <a:ext uri="{FF2B5EF4-FFF2-40B4-BE49-F238E27FC236}">
                <a16:creationId xmlns:a16="http://schemas.microsoft.com/office/drawing/2014/main" id="{473AB250-34FB-4141-B536-70703E11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1" y="3457784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2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CC7D9-0370-4AC8-A98F-0C99B49EB96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457107-3905-4B4C-A423-E39F2230893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STORE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7593009" cy="5481638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Write results to destination. (register or memory)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result of ADD is placed in destination register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result of memory load is placed in destination register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for store instruction, data is stored to memory</a:t>
            </a:r>
          </a:p>
          <a:p>
            <a:pPr marL="1022350" lvl="2" indent="-222250"/>
            <a:r>
              <a:rPr lang="en-US" altLang="zh-CN" sz="1800" dirty="0"/>
              <a:t>write address to MAR, data to MDR</a:t>
            </a:r>
          </a:p>
          <a:p>
            <a:pPr marL="1022350" lvl="2" indent="-222250"/>
            <a:r>
              <a:rPr lang="en-US" altLang="zh-CN" sz="1800" dirty="0"/>
              <a:t>assert WRITE signal to memory</a:t>
            </a:r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8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43022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3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4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5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6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3" name="Picture 20" descr="ch04-11">
            <a:extLst>
              <a:ext uri="{FF2B5EF4-FFF2-40B4-BE49-F238E27FC236}">
                <a16:creationId xmlns:a16="http://schemas.microsoft.com/office/drawing/2014/main" id="{1968B5E8-220F-45F1-AE5A-03969D62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04" y="4529346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229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69E68C-F8D1-41E3-9FF3-86C2EFED550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64818-2CD1-4122-B015-A732B96185B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Changing the Sequence of Instructions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551" y="980728"/>
            <a:ext cx="8918953" cy="5243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In the FETCH phase, we incremented the Program Counter by 1.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What if we don’t want to always execute the instruction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that follows this one?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examples: loop, if-then-else, function call</a:t>
            </a:r>
            <a:endParaRPr lang="en-US" altLang="zh-CN" dirty="0">
              <a:latin typeface="Courier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Need special instructions that change the contents of the PC.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These are called </a:t>
            </a:r>
            <a:r>
              <a:rPr lang="en-US" altLang="zh-CN" i="1" dirty="0">
                <a:solidFill>
                  <a:srgbClr val="CE0000"/>
                </a:solidFill>
                <a:ea typeface="宋体" panose="02010600030101010101" pitchFamily="2" charset="-122"/>
              </a:rPr>
              <a:t>jumps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i="1" dirty="0">
                <a:solidFill>
                  <a:srgbClr val="CE0000"/>
                </a:solidFill>
                <a:ea typeface="宋体" panose="02010600030101010101" pitchFamily="2" charset="-122"/>
              </a:rPr>
              <a:t>branches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jumps are unconditional -- they always change the PC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branches are conditional -- they change the PC only if some condition is true (e.g., the contents of a register is zero)</a:t>
            </a:r>
          </a:p>
        </p:txBody>
      </p:sp>
    </p:spTree>
    <p:extLst>
      <p:ext uri="{BB962C8B-B14F-4D97-AF65-F5344CB8AC3E}">
        <p14:creationId xmlns:p14="http://schemas.microsoft.com/office/powerpoint/2010/main" val="2248239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27ECC3-0EA7-45E8-987F-B8903D87ED5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7EA75A-DE34-4570-A6D9-E24137CA673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Example: LC-3 JMP Instruction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Set the PC to the value contained in a register.  This becomes the address of the next instruction to fetch.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4876800"/>
            <a:ext cx="530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Load the contents of R3 into the PC.”</a:t>
            </a:r>
          </a:p>
        </p:txBody>
      </p:sp>
      <p:pic>
        <p:nvPicPr>
          <p:cNvPr id="45063" name="Picture 9" descr="C:\Documents and Settings\gbyrd\My Documents\ece206\mh-slides\ch04\ch04-20-l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313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99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81635-7A2E-4551-8A10-94894370270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525DD-3F08-4279-A8D8-82B549AB1D1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Driving Force: The Clock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The clock is a signal that keeps the control unit moving.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At each clock “tick,” control unit moves to the next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machine cycle -- may be next instruction or next phase of current instruction.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Clock generator circuit: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Based on crystal oscillator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Generates regular sequence of “0” and “1” logic levels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Clock cycle (or machine cycle) -- rising edge to rising edge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4" name="Line 4"/>
          <p:cNvSpPr>
            <a:spLocks noChangeShapeType="1"/>
          </p:cNvSpPr>
          <p:nvPr/>
        </p:nvSpPr>
        <p:spPr bwMode="auto">
          <a:xfrm>
            <a:off x="1371600" y="552725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5" name="Line 5"/>
          <p:cNvSpPr>
            <a:spLocks noChangeShapeType="1"/>
          </p:cNvSpPr>
          <p:nvPr/>
        </p:nvSpPr>
        <p:spPr bwMode="auto">
          <a:xfrm>
            <a:off x="2514600" y="55272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6" name="Line 6"/>
          <p:cNvSpPr>
            <a:spLocks noChangeShapeType="1"/>
          </p:cNvSpPr>
          <p:nvPr/>
        </p:nvSpPr>
        <p:spPr bwMode="auto">
          <a:xfrm>
            <a:off x="3886200" y="55272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7" name="Line 7"/>
          <p:cNvSpPr>
            <a:spLocks noChangeShapeType="1"/>
          </p:cNvSpPr>
          <p:nvPr/>
        </p:nvSpPr>
        <p:spPr bwMode="auto">
          <a:xfrm>
            <a:off x="5257800" y="55272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8" name="Line 8"/>
          <p:cNvSpPr>
            <a:spLocks noChangeShapeType="1"/>
          </p:cNvSpPr>
          <p:nvPr/>
        </p:nvSpPr>
        <p:spPr bwMode="auto">
          <a:xfrm>
            <a:off x="6629400" y="55272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9" name="Line 9"/>
          <p:cNvSpPr>
            <a:spLocks noChangeShapeType="1"/>
          </p:cNvSpPr>
          <p:nvPr/>
        </p:nvSpPr>
        <p:spPr bwMode="auto">
          <a:xfrm>
            <a:off x="1828800" y="50700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0" name="Line 10"/>
          <p:cNvSpPr>
            <a:spLocks noChangeShapeType="1"/>
          </p:cNvSpPr>
          <p:nvPr/>
        </p:nvSpPr>
        <p:spPr bwMode="auto">
          <a:xfrm>
            <a:off x="3200400" y="50700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1" name="Line 11"/>
          <p:cNvSpPr>
            <a:spLocks noChangeShapeType="1"/>
          </p:cNvSpPr>
          <p:nvPr/>
        </p:nvSpPr>
        <p:spPr bwMode="auto">
          <a:xfrm>
            <a:off x="4572000" y="50700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2" name="Line 12"/>
          <p:cNvSpPr>
            <a:spLocks noChangeShapeType="1"/>
          </p:cNvSpPr>
          <p:nvPr/>
        </p:nvSpPr>
        <p:spPr bwMode="auto">
          <a:xfrm>
            <a:off x="5943600" y="50700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3" name="Line 13"/>
          <p:cNvSpPr>
            <a:spLocks noChangeShapeType="1"/>
          </p:cNvSpPr>
          <p:nvPr/>
        </p:nvSpPr>
        <p:spPr bwMode="auto">
          <a:xfrm>
            <a:off x="7315200" y="507005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>
            <a:off x="18288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>
            <a:off x="25146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32004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>
            <a:off x="38862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>
            <a:off x="45720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>
            <a:off x="52578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>
            <a:off x="59436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>
            <a:off x="66294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73152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3" name="Text Box 24"/>
          <p:cNvSpPr txBox="1">
            <a:spLocks noChangeArrowheads="1"/>
          </p:cNvSpPr>
          <p:nvPr/>
        </p:nvSpPr>
        <p:spPr bwMode="auto">
          <a:xfrm>
            <a:off x="609600" y="4885903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1”</a:t>
            </a:r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609600" y="5298653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0”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6934200" y="5679653"/>
            <a:ext cx="836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time</a:t>
            </a: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</a:t>
            </a:r>
            <a:endParaRPr kumimoji="0" lang="en-US" altLang="zh-CN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4572000" y="555900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3200400" y="5679653"/>
            <a:ext cx="137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3200400" y="556535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3330575" y="5679653"/>
            <a:ext cx="1109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Machine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240876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15F6A-4959-49A4-970C-EE4DD272EE5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6430D-10CA-448A-BAE0-929611BA74E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Review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MOS transistors are used as switches to implement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logic functions.</a:t>
            </a:r>
          </a:p>
          <a:p>
            <a:pPr marL="576263" lvl="1" indent="-234950"/>
            <a:r>
              <a:rPr lang="en-US" altLang="zh-CN" dirty="0"/>
              <a:t>N-type: connect to GND, turn on (with 1) to pull down to 0</a:t>
            </a:r>
          </a:p>
          <a:p>
            <a:pPr marL="576263" lvl="1" indent="-234950"/>
            <a:r>
              <a:rPr lang="en-US" altLang="zh-CN" dirty="0"/>
              <a:t>P-type: connect to +2.9V, turn on (with 0) to pull up to 1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Basic gates: NOT, NOR, NAND</a:t>
            </a:r>
          </a:p>
          <a:p>
            <a:pPr marL="576263" lvl="1" indent="-234950"/>
            <a:r>
              <a:rPr lang="en-US" altLang="zh-CN" dirty="0"/>
              <a:t>Logic functions are usually expressed with AND, OR, and NOT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Properties of logic gates</a:t>
            </a:r>
          </a:p>
          <a:p>
            <a:pPr marL="576263" lvl="1" indent="-234950"/>
            <a:r>
              <a:rPr lang="en-US" altLang="zh-CN" dirty="0"/>
              <a:t>Completeness</a:t>
            </a:r>
          </a:p>
          <a:p>
            <a:pPr marL="1022350" lvl="2" indent="-222250"/>
            <a:r>
              <a:rPr lang="en-US" altLang="zh-CN" dirty="0"/>
              <a:t>can implement any truth table with AND, OR, NOT</a:t>
            </a:r>
          </a:p>
          <a:p>
            <a:pPr marL="576263" lvl="1" indent="-234950"/>
            <a:r>
              <a:rPr lang="en-US" altLang="zh-CN" dirty="0" err="1"/>
              <a:t>DeMorgan's</a:t>
            </a:r>
            <a:r>
              <a:rPr lang="en-US" altLang="zh-CN" dirty="0"/>
              <a:t> Law</a:t>
            </a:r>
          </a:p>
          <a:p>
            <a:pPr marL="1022350" lvl="2" indent="-222250"/>
            <a:r>
              <a:rPr lang="en-US" altLang="zh-CN" dirty="0"/>
              <a:t>convert AND to OR by inverting inputs and output</a:t>
            </a:r>
          </a:p>
        </p:txBody>
      </p:sp>
    </p:spTree>
    <p:extLst>
      <p:ext uri="{BB962C8B-B14F-4D97-AF65-F5344CB8AC3E}">
        <p14:creationId xmlns:p14="http://schemas.microsoft.com/office/powerpoint/2010/main" val="2491133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935C-3479-430F-A813-5AA023CEC5B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F1DC5-A15D-48B2-A5B8-CFCC11EE893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Control Unit State Diagram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101282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The control unit is a state machine.  Here is part of a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simplified state diagram for the LC-3:</a:t>
            </a:r>
          </a:p>
        </p:txBody>
      </p:sp>
      <p:pic>
        <p:nvPicPr>
          <p:cNvPr id="49158" name="Picture 4" descr="C:\Documents and Settings\gbyrd\My Documents\ece206\mh-slides\ch04\ch04-22-l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958013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276600" y="5943600"/>
            <a:ext cx="4589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 more complete state diagram is in Appendix 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It will be more understandable after Chapter 5.</a:t>
            </a:r>
          </a:p>
        </p:txBody>
      </p:sp>
    </p:spTree>
    <p:extLst>
      <p:ext uri="{BB962C8B-B14F-4D97-AF65-F5344CB8AC3E}">
        <p14:creationId xmlns:p14="http://schemas.microsoft.com/office/powerpoint/2010/main" val="1602567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7C93B-8942-4B4D-9DCE-839DFB0DB81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E012D-C61E-4276-ADA2-8E889C5F416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Stopping the Clock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915400" cy="5105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Control unit will repeat instruction processing sequence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as long as clock is running.</a:t>
            </a:r>
          </a:p>
          <a:p>
            <a:pPr marL="576263" lvl="1" indent="-234950"/>
            <a:r>
              <a:rPr lang="en-US" altLang="zh-CN" b="0"/>
              <a:t>If not processing instructions from your application,</a:t>
            </a:r>
            <a:br>
              <a:rPr lang="en-US" altLang="zh-CN" b="0"/>
            </a:br>
            <a:r>
              <a:rPr lang="en-US" altLang="zh-CN" b="0"/>
              <a:t>then it is processing instructions from the Operating System (OS).</a:t>
            </a:r>
          </a:p>
          <a:p>
            <a:pPr marL="576263" lvl="1" indent="-234950"/>
            <a:r>
              <a:rPr lang="en-US" altLang="zh-CN" b="0"/>
              <a:t>The OS is a special program that manages processor</a:t>
            </a:r>
            <a:br>
              <a:rPr lang="en-US" altLang="zh-CN" b="0"/>
            </a:br>
            <a:r>
              <a:rPr lang="en-US" altLang="zh-CN" b="0"/>
              <a:t>and other resources.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To stop the computer:</a:t>
            </a:r>
          </a:p>
          <a:p>
            <a:pPr marL="576263" lvl="1" indent="-234950"/>
            <a:r>
              <a:rPr lang="en-US" altLang="zh-CN" b="0"/>
              <a:t>AND the clock generator signal with ZERO</a:t>
            </a:r>
          </a:p>
          <a:p>
            <a:pPr marL="576263" lvl="1" indent="-234950"/>
            <a:r>
              <a:rPr lang="en-US" altLang="zh-CN" b="0"/>
              <a:t>when control unit stops seeing the CLOCK signal, it stops processing</a:t>
            </a:r>
          </a:p>
        </p:txBody>
      </p:sp>
      <p:pic>
        <p:nvPicPr>
          <p:cNvPr id="50182" name="Picture 8" descr="ch04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4876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45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037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78968-F456-40E9-9525-BD38B009237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F9CD6-2761-4CBE-9601-05DADB2C1C2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Von Neumann Model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51205" name="Object 3"/>
          <p:cNvGraphicFramePr>
            <a:graphicFrameLocks noChangeAspect="1"/>
          </p:cNvGraphicFramePr>
          <p:nvPr/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512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19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0EF52-546F-45BC-8FF0-06B410B5BE0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69A12-84DD-4052-87F1-9C794B2DC52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 Summary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Instructions look just like data -- it’s all interpretation.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Three basic kinds of instructions: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computational instructions (ADD, AND, …)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data movement instructions (LD, ST, …)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control instructions (JMP, </a:t>
            </a:r>
            <a:r>
              <a:rPr lang="en-US" altLang="zh-CN" dirty="0" err="1">
                <a:latin typeface="Courier"/>
              </a:rPr>
              <a:t>BRnz</a:t>
            </a:r>
            <a:r>
              <a:rPr lang="en-US" altLang="zh-CN" dirty="0">
                <a:latin typeface="Courier"/>
              </a:rPr>
              <a:t>, …)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Six basic phases of instruction processing:</a:t>
            </a:r>
          </a:p>
          <a:p>
            <a:pPr lvl="1"/>
            <a:r>
              <a:rPr lang="en-US" altLang="zh-CN" dirty="0">
                <a:latin typeface="Courier"/>
                <a:sym typeface="Symbol" panose="05050102010706020507" pitchFamily="18" charset="2"/>
              </a:rPr>
              <a:t>not all phases are needed by every instruction</a:t>
            </a:r>
          </a:p>
          <a:p>
            <a:pPr lvl="1"/>
            <a:r>
              <a:rPr lang="en-US" altLang="zh-CN" dirty="0">
                <a:latin typeface="Courier"/>
                <a:sym typeface="Symbol" panose="05050102010706020507" pitchFamily="18" charset="2"/>
              </a:rPr>
              <a:t>phases may take variable number of machine cycles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CFD4154-6D7B-4B4A-A2B1-0C5738BBBCCE}"/>
              </a:ext>
            </a:extLst>
          </p:cNvPr>
          <p:cNvGrpSpPr/>
          <p:nvPr/>
        </p:nvGrpSpPr>
        <p:grpSpPr>
          <a:xfrm rot="16200000">
            <a:off x="4382095" y="2682801"/>
            <a:ext cx="569421" cy="4942139"/>
            <a:chOff x="7543800" y="1143000"/>
            <a:chExt cx="813273" cy="5257800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90DAF253-2C3F-43BA-BD40-64EA1CE0D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E8AB52D9-E04F-4880-A7FA-01E01A32C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EB724BEF-1C1A-403B-9D55-969BB7AD3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CB6ABDD2-EA0B-4D99-BB09-332D1DE3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8EE98FA0-50EB-4FD5-A58C-F4BD58632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754746-4B6E-45EE-92DC-BB3163E42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758E50E4-A9A1-42E8-8BF7-95702EAF7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82CF132B-8E4D-48A9-AE77-2B965F47B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DCBB24D-048A-4AAB-B803-87520E2AA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B8FCD934-6AAA-464B-808C-7841F6BB4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F7D28C8E-E530-4F53-84E6-7B60F7349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2D119C75-ECAF-442E-85B7-46121D581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639C82AD-FD94-48ED-A719-95ECC1DCD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F7E5B7A5-7DC8-487B-96D0-F84EF2830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A0C08322-13E1-47AC-BB64-ECD26301B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E863BE7F-B94A-40CC-AD35-5D1A12DA7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190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590DF-DAA0-4DFC-8E49-4DF2608A5B8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2146E-3872-4C63-8B34-DBD326CA59C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Data Path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65449"/>
            <a:ext cx="64833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89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06E91-F35F-43F4-ABD7-C03756DDE3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7A69D-48BF-4608-8A88-BF549CFF859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We’ve touched on basic digital logic</a:t>
            </a:r>
          </a:p>
          <a:p>
            <a:pPr lvl="1"/>
            <a:r>
              <a:rPr lang="en-US" altLang="zh-CN" dirty="0"/>
              <a:t>Transistors</a:t>
            </a:r>
          </a:p>
          <a:p>
            <a:pPr lvl="1"/>
            <a:r>
              <a:rPr lang="en-US" altLang="zh-CN" dirty="0"/>
              <a:t>Gates</a:t>
            </a:r>
          </a:p>
          <a:p>
            <a:pPr lvl="1"/>
            <a:r>
              <a:rPr lang="en-US" altLang="zh-CN" dirty="0"/>
              <a:t>Storage (latches, flip-flops, memory)</a:t>
            </a:r>
          </a:p>
          <a:p>
            <a:pPr lvl="1"/>
            <a:r>
              <a:rPr lang="en-US" altLang="zh-CN" dirty="0"/>
              <a:t>State machines</a:t>
            </a:r>
          </a:p>
          <a:p>
            <a:r>
              <a:rPr lang="en-US" altLang="zh-CN" dirty="0"/>
              <a:t>Built some simple circuits</a:t>
            </a:r>
          </a:p>
          <a:p>
            <a:pPr lvl="1"/>
            <a:r>
              <a:rPr lang="en-US" altLang="zh-CN" dirty="0"/>
              <a:t>adder, </a:t>
            </a:r>
            <a:r>
              <a:rPr lang="en-US" altLang="zh-CN" dirty="0" err="1"/>
              <a:t>subtracter</a:t>
            </a:r>
            <a:r>
              <a:rPr lang="en-US" altLang="zh-CN" dirty="0"/>
              <a:t>, adder/</a:t>
            </a:r>
            <a:r>
              <a:rPr lang="en-US" altLang="zh-CN" dirty="0" err="1"/>
              <a:t>subtracter</a:t>
            </a:r>
            <a:r>
              <a:rPr lang="zh-CN" altLang="en-US" dirty="0"/>
              <a:t>，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Incrementer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Counter (consisting of register and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incrementer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altLang="zh-CN" dirty="0"/>
              <a:t>Hard-coded traffic sign state machine</a:t>
            </a:r>
          </a:p>
          <a:p>
            <a:pPr lvl="1"/>
            <a:r>
              <a:rPr lang="en-US" altLang="zh-CN" dirty="0"/>
              <a:t>Programmable traffic sign state machine</a:t>
            </a:r>
          </a:p>
          <a:p>
            <a:r>
              <a:rPr lang="en-US" altLang="zh-CN" dirty="0"/>
              <a:t>Up next: a computer as a state machine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194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Bottom up approach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grpSp>
        <p:nvGrpSpPr>
          <p:cNvPr id="28689" name="组合 28688">
            <a:extLst>
              <a:ext uri="{FF2B5EF4-FFF2-40B4-BE49-F238E27FC236}">
                <a16:creationId xmlns:a16="http://schemas.microsoft.com/office/drawing/2014/main" id="{2E3255AD-BBDB-492C-AC13-4F0814C0ABB0}"/>
              </a:ext>
            </a:extLst>
          </p:cNvPr>
          <p:cNvGrpSpPr/>
          <p:nvPr/>
        </p:nvGrpSpPr>
        <p:grpSpPr>
          <a:xfrm>
            <a:off x="300199" y="3659112"/>
            <a:ext cx="1917962" cy="1930128"/>
            <a:chOff x="488355" y="2599051"/>
            <a:chExt cx="1917962" cy="1930128"/>
          </a:xfrm>
        </p:grpSpPr>
        <p:pic>
          <p:nvPicPr>
            <p:cNvPr id="28686" name="Picture 14" descr="ç¸å³å¾ç">
              <a:extLst>
                <a:ext uri="{FF2B5EF4-FFF2-40B4-BE49-F238E27FC236}">
                  <a16:creationId xmlns:a16="http://schemas.microsoft.com/office/drawing/2014/main" id="{AF3F7E64-1ED3-4FE9-B8AC-957B7D1CC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0" y="2599051"/>
              <a:ext cx="1318332" cy="75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87" name="组合 28686">
              <a:extLst>
                <a:ext uri="{FF2B5EF4-FFF2-40B4-BE49-F238E27FC236}">
                  <a16:creationId xmlns:a16="http://schemas.microsoft.com/office/drawing/2014/main" id="{C032CF2D-6F45-4C5E-9E16-048834F3C9C0}"/>
                </a:ext>
              </a:extLst>
            </p:cNvPr>
            <p:cNvGrpSpPr/>
            <p:nvPr/>
          </p:nvGrpSpPr>
          <p:grpSpPr>
            <a:xfrm>
              <a:off x="690235" y="3450921"/>
              <a:ext cx="1514203" cy="650731"/>
              <a:chOff x="721745" y="3450921"/>
              <a:chExt cx="1514203" cy="650731"/>
            </a:xfrm>
          </p:grpSpPr>
          <p:pic>
            <p:nvPicPr>
              <p:cNvPr id="12" name="Picture 20" descr="ch03-nmos">
                <a:extLst>
                  <a:ext uri="{FF2B5EF4-FFF2-40B4-BE49-F238E27FC236}">
                    <a16:creationId xmlns:a16="http://schemas.microsoft.com/office/drawing/2014/main" id="{64B52324-BF31-4A8B-B9D5-63EFB4E05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492815"/>
                <a:ext cx="711948" cy="566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88" descr="ch03-pmos">
                <a:extLst>
                  <a:ext uri="{FF2B5EF4-FFF2-40B4-BE49-F238E27FC236}">
                    <a16:creationId xmlns:a16="http://schemas.microsoft.com/office/drawing/2014/main" id="{5D4E990F-EB54-455D-A7D2-43D4CC63B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45" y="3450921"/>
                <a:ext cx="724595" cy="65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91816CF-5363-43BE-90FC-8ACB1FC4BD8D}"/>
                </a:ext>
              </a:extLst>
            </p:cNvPr>
            <p:cNvSpPr txBox="1"/>
            <p:nvPr/>
          </p:nvSpPr>
          <p:spPr>
            <a:xfrm>
              <a:off x="488355" y="4255977"/>
              <a:ext cx="1917962" cy="2732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108000" rtlCol="0" anchor="ctr">
              <a:spAutoFit/>
            </a:bodyPr>
            <a:lstStyle/>
            <a:p>
              <a:pPr algn="ctr"/>
              <a:r>
                <a:rPr lang="en-US" altLang="zh-CN" sz="1600" b="1" dirty="0"/>
                <a:t>Transistor Physical Layout</a:t>
              </a:r>
              <a:endParaRPr lang="zh-CN" altLang="en-US" sz="1600" b="1" dirty="0"/>
            </a:p>
          </p:txBody>
        </p:sp>
      </p:grpSp>
      <p:pic>
        <p:nvPicPr>
          <p:cNvPr id="28678" name="Picture 6">
            <a:extLst>
              <a:ext uri="{FF2B5EF4-FFF2-40B4-BE49-F238E27FC236}">
                <a16:creationId xmlns:a16="http://schemas.microsoft.com/office/drawing/2014/main" id="{ABCBB3B8-C2E6-46AB-B6DD-3149989D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2923" r="5703" b="38188"/>
          <a:stretch/>
        </p:blipFill>
        <p:spPr bwMode="auto">
          <a:xfrm>
            <a:off x="307680" y="5832350"/>
            <a:ext cx="1908000" cy="3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C4E12225-568D-4CCD-88AF-9E5ACC6149D0}"/>
              </a:ext>
            </a:extLst>
          </p:cNvPr>
          <p:cNvSpPr txBox="1"/>
          <p:nvPr/>
        </p:nvSpPr>
        <p:spPr>
          <a:xfrm>
            <a:off x="251520" y="6237312"/>
            <a:ext cx="1979133" cy="28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Scheme for </a:t>
            </a:r>
          </a:p>
          <a:p>
            <a:pPr algn="ctr"/>
            <a:r>
              <a:rPr lang="en-US" altLang="zh-CN" sz="1600" b="1" dirty="0"/>
              <a:t>Representing Information</a:t>
            </a:r>
            <a:endParaRPr lang="zh-CN" altLang="en-US" sz="1600" b="1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B75AD12C-E275-4C17-819D-1A6AAAD5383C}"/>
              </a:ext>
            </a:extLst>
          </p:cNvPr>
          <p:cNvSpPr txBox="1"/>
          <p:nvPr/>
        </p:nvSpPr>
        <p:spPr>
          <a:xfrm>
            <a:off x="4095613" y="2583088"/>
            <a:ext cx="42079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Register Transfer Level (RTL) Design</a:t>
            </a:r>
          </a:p>
          <a:p>
            <a:pPr algn="ctr"/>
            <a:r>
              <a:rPr lang="en-US" altLang="zh-CN" sz="1600" dirty="0"/>
              <a:t>1K~10K Cells/Module</a:t>
            </a:r>
          </a:p>
          <a:p>
            <a:pPr algn="ctr"/>
            <a:r>
              <a:rPr lang="en-US" altLang="zh-CN" sz="1600" dirty="0"/>
              <a:t>(100K Devices)</a:t>
            </a:r>
          </a:p>
        </p:txBody>
      </p:sp>
      <p:pic>
        <p:nvPicPr>
          <p:cNvPr id="89" name="Picture 20" descr="âcpu core layoutâçå¾çæç´¢ç»æ">
            <a:extLst>
              <a:ext uri="{FF2B5EF4-FFF2-40B4-BE49-F238E27FC236}">
                <a16:creationId xmlns:a16="http://schemas.microsoft.com/office/drawing/2014/main" id="{C76279EA-BE46-4052-989C-01443A00B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59668" r="42913" b="2090"/>
          <a:stretch/>
        </p:blipFill>
        <p:spPr bwMode="auto">
          <a:xfrm>
            <a:off x="4089811" y="1070841"/>
            <a:ext cx="852821" cy="14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7" name="Picture 17" descr="ç¸å³å¾ç">
            <a:extLst>
              <a:ext uri="{FF2B5EF4-FFF2-40B4-BE49-F238E27FC236}">
                <a16:creationId xmlns:a16="http://schemas.microsoft.com/office/drawing/2014/main" id="{B9F6A65A-79E0-4065-BA90-A608F04B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0" y="1078673"/>
            <a:ext cx="905340" cy="1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3" name="文本框 28702">
            <a:extLst>
              <a:ext uri="{FF2B5EF4-FFF2-40B4-BE49-F238E27FC236}">
                <a16:creationId xmlns:a16="http://schemas.microsoft.com/office/drawing/2014/main" id="{4A8DB1A2-1FE8-4D95-A50D-C6897E41880D}"/>
              </a:ext>
            </a:extLst>
          </p:cNvPr>
          <p:cNvSpPr txBox="1"/>
          <p:nvPr/>
        </p:nvSpPr>
        <p:spPr>
          <a:xfrm>
            <a:off x="5151782" y="1643062"/>
            <a:ext cx="644354" cy="31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baseline="0" dirty="0">
                <a:solidFill>
                  <a:schemeClr val="bg2">
                    <a:lumMod val="75000"/>
                  </a:schemeClr>
                </a:solidFill>
              </a:rPr>
              <a:t>ALU</a:t>
            </a:r>
            <a:endParaRPr lang="zh-CN" altLang="en-US" sz="1600" b="1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0721" name="组合 30720">
            <a:extLst>
              <a:ext uri="{FF2B5EF4-FFF2-40B4-BE49-F238E27FC236}">
                <a16:creationId xmlns:a16="http://schemas.microsoft.com/office/drawing/2014/main" id="{97369F70-FA61-442C-A584-C789800CFE1A}"/>
              </a:ext>
            </a:extLst>
          </p:cNvPr>
          <p:cNvGrpSpPr/>
          <p:nvPr/>
        </p:nvGrpSpPr>
        <p:grpSpPr>
          <a:xfrm>
            <a:off x="6236569" y="1135020"/>
            <a:ext cx="2075556" cy="1367414"/>
            <a:chOff x="3724328" y="978855"/>
            <a:chExt cx="2061812" cy="1304412"/>
          </a:xfrm>
        </p:grpSpPr>
        <p:pic>
          <p:nvPicPr>
            <p:cNvPr id="30739" name="Picture 19" descr="ç¸å³å¾ç">
              <a:extLst>
                <a:ext uri="{FF2B5EF4-FFF2-40B4-BE49-F238E27FC236}">
                  <a16:creationId xmlns:a16="http://schemas.microsoft.com/office/drawing/2014/main" id="{36C84B25-930E-4CB8-9144-C7D9C6363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28" y="978855"/>
              <a:ext cx="2061812" cy="130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4EE0CA1-2070-40FB-9271-A8079E800040}"/>
                </a:ext>
              </a:extLst>
            </p:cNvPr>
            <p:cNvSpPr txBox="1"/>
            <p:nvPr/>
          </p:nvSpPr>
          <p:spPr>
            <a:xfrm>
              <a:off x="4096528" y="1446395"/>
              <a:ext cx="1317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baseline="0" dirty="0">
                  <a:solidFill>
                    <a:schemeClr val="bg2">
                      <a:lumMod val="50000"/>
                    </a:schemeClr>
                  </a:solidFill>
                </a:rPr>
                <a:t>Full Adder</a:t>
              </a:r>
              <a:endParaRPr lang="zh-CN" altLang="en-US" b="1" baseline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D1D2FF8-D457-4F26-B31B-8FCD7FB7F020}"/>
              </a:ext>
            </a:extLst>
          </p:cNvPr>
          <p:cNvSpPr txBox="1"/>
          <p:nvPr/>
        </p:nvSpPr>
        <p:spPr>
          <a:xfrm>
            <a:off x="2880492" y="4941168"/>
            <a:ext cx="2592000" cy="2732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dirty="0" err="1"/>
              <a:t>Gete</a:t>
            </a:r>
            <a:r>
              <a:rPr lang="en-US" altLang="zh-CN" sz="1600" dirty="0"/>
              <a:t> Level Design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D094E4-C6EE-4843-A555-6AACF95E8333}"/>
              </a:ext>
            </a:extLst>
          </p:cNvPr>
          <p:cNvSpPr txBox="1"/>
          <p:nvPr/>
        </p:nvSpPr>
        <p:spPr>
          <a:xfrm>
            <a:off x="2880492" y="6173150"/>
            <a:ext cx="25920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Circuit Level Design </a:t>
            </a:r>
          </a:p>
          <a:p>
            <a:pPr algn="ctr"/>
            <a:r>
              <a:rPr lang="zh-CN" altLang="en-US" sz="1600" dirty="0"/>
              <a:t>（</a:t>
            </a:r>
            <a:r>
              <a:rPr lang="en-US" altLang="zh-CN" sz="1600" dirty="0"/>
              <a:t>Transistor Level Design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algn="ctr"/>
            <a:r>
              <a:rPr lang="en-US" altLang="zh-CN" sz="1600" dirty="0"/>
              <a:t>(2~8 Devices/Gate)</a:t>
            </a:r>
          </a:p>
        </p:txBody>
      </p:sp>
      <p:grpSp>
        <p:nvGrpSpPr>
          <p:cNvPr id="28700" name="组合 28699">
            <a:extLst>
              <a:ext uri="{FF2B5EF4-FFF2-40B4-BE49-F238E27FC236}">
                <a16:creationId xmlns:a16="http://schemas.microsoft.com/office/drawing/2014/main" id="{0FA2D72D-A44D-4753-A5C9-C68BB9DCF96E}"/>
              </a:ext>
            </a:extLst>
          </p:cNvPr>
          <p:cNvGrpSpPr/>
          <p:nvPr/>
        </p:nvGrpSpPr>
        <p:grpSpPr>
          <a:xfrm>
            <a:off x="3344642" y="5301208"/>
            <a:ext cx="1663701" cy="790910"/>
            <a:chOff x="3412355" y="3212976"/>
            <a:chExt cx="1663701" cy="790910"/>
          </a:xfrm>
        </p:grpSpPr>
        <p:pic>
          <p:nvPicPr>
            <p:cNvPr id="14" name="Picture 37" descr="ch03-and">
              <a:extLst>
                <a:ext uri="{FF2B5EF4-FFF2-40B4-BE49-F238E27FC236}">
                  <a16:creationId xmlns:a16="http://schemas.microsoft.com/office/drawing/2014/main" id="{8C27336D-EE3C-43C1-8B12-C594103FF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355" y="3212976"/>
              <a:ext cx="969513" cy="79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ch03-gates">
              <a:extLst>
                <a:ext uri="{FF2B5EF4-FFF2-40B4-BE49-F238E27FC236}">
                  <a16:creationId xmlns:a16="http://schemas.microsoft.com/office/drawing/2014/main" id="{90063FB4-DE80-42E5-9349-1FCCA0FF5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4" r="57343"/>
            <a:stretch/>
          </p:blipFill>
          <p:spPr bwMode="auto">
            <a:xfrm>
              <a:off x="4439546" y="3410414"/>
              <a:ext cx="636510" cy="39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组合 30723">
            <a:extLst>
              <a:ext uri="{FF2B5EF4-FFF2-40B4-BE49-F238E27FC236}">
                <a16:creationId xmlns:a16="http://schemas.microsoft.com/office/drawing/2014/main" id="{6C56BEE5-AF4F-45F1-9C28-C1D0910E4463}"/>
              </a:ext>
            </a:extLst>
          </p:cNvPr>
          <p:cNvGrpSpPr/>
          <p:nvPr/>
        </p:nvGrpSpPr>
        <p:grpSpPr>
          <a:xfrm>
            <a:off x="2754103" y="3645160"/>
            <a:ext cx="2844779" cy="1224000"/>
            <a:chOff x="3203848" y="3284984"/>
            <a:chExt cx="2844779" cy="1224000"/>
          </a:xfrm>
        </p:grpSpPr>
        <p:pic>
          <p:nvPicPr>
            <p:cNvPr id="121" name="Picture 18" descr="ç¸å³å¾ç">
              <a:extLst>
                <a:ext uri="{FF2B5EF4-FFF2-40B4-BE49-F238E27FC236}">
                  <a16:creationId xmlns:a16="http://schemas.microsoft.com/office/drawing/2014/main" id="{5F57DD6A-1AAB-4663-B7B5-EAE432A04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0" r="5838" b="6539"/>
            <a:stretch/>
          </p:blipFill>
          <p:spPr bwMode="auto">
            <a:xfrm>
              <a:off x="3203848" y="3284984"/>
              <a:ext cx="84813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ç¸å³å¾ç">
              <a:extLst>
                <a:ext uri="{FF2B5EF4-FFF2-40B4-BE49-F238E27FC236}">
                  <a16:creationId xmlns:a16="http://schemas.microsoft.com/office/drawing/2014/main" id="{F1935799-5384-4941-84CE-6AF70AC24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3" r="3952"/>
            <a:stretch/>
          </p:blipFill>
          <p:spPr bwMode="auto">
            <a:xfrm>
              <a:off x="5274957" y="3284984"/>
              <a:ext cx="77367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2" descr="ç¸å³å¾ç">
              <a:extLst>
                <a:ext uri="{FF2B5EF4-FFF2-40B4-BE49-F238E27FC236}">
                  <a16:creationId xmlns:a16="http://schemas.microsoft.com/office/drawing/2014/main" id="{A5C13EF5-9E6A-4B9B-9AA2-F22FE8EB2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377" y="3284984"/>
              <a:ext cx="840072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椭圆 127">
            <a:extLst>
              <a:ext uri="{FF2B5EF4-FFF2-40B4-BE49-F238E27FC236}">
                <a16:creationId xmlns:a16="http://schemas.microsoft.com/office/drawing/2014/main" id="{D3E553A1-AB88-4F73-A904-4EDDE41A1A1E}"/>
              </a:ext>
            </a:extLst>
          </p:cNvPr>
          <p:cNvSpPr/>
          <p:nvPr/>
        </p:nvSpPr>
        <p:spPr bwMode="auto">
          <a:xfrm flipH="1">
            <a:off x="3042683" y="3788815"/>
            <a:ext cx="425570" cy="28825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CFCB0274-2C74-4CAA-9C4E-EE4AE2959ADE}"/>
              </a:ext>
            </a:extLst>
          </p:cNvPr>
          <p:cNvCxnSpPr>
            <a:cxnSpLocks/>
            <a:stCxn id="28686" idx="0"/>
            <a:endCxn id="128" idx="0"/>
          </p:cNvCxnSpPr>
          <p:nvPr/>
        </p:nvCxnSpPr>
        <p:spPr bwMode="auto">
          <a:xfrm>
            <a:off x="1259180" y="3659112"/>
            <a:ext cx="1996288" cy="129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68FFB435-0139-4E96-8B1B-D31073540399}"/>
              </a:ext>
            </a:extLst>
          </p:cNvPr>
          <p:cNvCxnSpPr>
            <a:cxnSpLocks/>
            <a:endCxn id="28686" idx="2"/>
          </p:cNvCxnSpPr>
          <p:nvPr/>
        </p:nvCxnSpPr>
        <p:spPr bwMode="auto">
          <a:xfrm flipH="1">
            <a:off x="1259180" y="4105989"/>
            <a:ext cx="1919083" cy="311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1785280-D973-40CA-BF76-B2BFCFA285D9}"/>
              </a:ext>
            </a:extLst>
          </p:cNvPr>
          <p:cNvSpPr txBox="1"/>
          <p:nvPr/>
        </p:nvSpPr>
        <p:spPr>
          <a:xfrm>
            <a:off x="5822429" y="6165304"/>
            <a:ext cx="2600977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Register Transfer Level (RTL) Design</a:t>
            </a:r>
          </a:p>
          <a:p>
            <a:pPr algn="ctr"/>
            <a:r>
              <a:rPr lang="en-US" altLang="zh-CN" sz="1600" dirty="0"/>
              <a:t>2~16 Gates/Cell</a:t>
            </a:r>
          </a:p>
          <a:p>
            <a:pPr algn="ctr"/>
            <a:r>
              <a:rPr lang="en-US" altLang="zh-CN" sz="1600" dirty="0"/>
              <a:t>(16~64 Devices) </a:t>
            </a:r>
          </a:p>
        </p:txBody>
      </p:sp>
      <p:pic>
        <p:nvPicPr>
          <p:cNvPr id="21" name="Picture 71" descr="ch03-fulladder">
            <a:extLst>
              <a:ext uri="{FF2B5EF4-FFF2-40B4-BE49-F238E27FC236}">
                <a16:creationId xmlns:a16="http://schemas.microsoft.com/office/drawing/2014/main" id="{2E0623D1-40C3-45D4-8561-B127FD8E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00730"/>
            <a:ext cx="1667630" cy="9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B09545F0-C96A-4861-99E9-58B1179DE0D0}"/>
              </a:ext>
            </a:extLst>
          </p:cNvPr>
          <p:cNvGrpSpPr/>
          <p:nvPr/>
        </p:nvGrpSpPr>
        <p:grpSpPr>
          <a:xfrm>
            <a:off x="7244442" y="4797152"/>
            <a:ext cx="1657458" cy="1466452"/>
            <a:chOff x="7224440" y="4632910"/>
            <a:chExt cx="1657458" cy="1466452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B9C1A86-9015-4167-9EA4-8153EC004926}"/>
                </a:ext>
              </a:extLst>
            </p:cNvPr>
            <p:cNvSpPr txBox="1"/>
            <p:nvPr/>
          </p:nvSpPr>
          <p:spPr>
            <a:xfrm>
              <a:off x="7224440" y="5524543"/>
              <a:ext cx="423057" cy="27618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r>
                <a:rPr lang="en-US" altLang="zh-CN" sz="700" baseline="0" dirty="0" err="1"/>
                <a:t>Clk</a:t>
              </a:r>
              <a:endParaRPr lang="zh-CN" altLang="en-US" sz="700" baseline="0" dirty="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469E66A-D8C2-4562-83E6-B7B1969E1F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50386" y="5578267"/>
              <a:ext cx="2697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68ACBA1-9F83-4F75-B5EA-F85535CB3CA5}"/>
                </a:ext>
              </a:extLst>
            </p:cNvPr>
            <p:cNvSpPr txBox="1"/>
            <p:nvPr/>
          </p:nvSpPr>
          <p:spPr>
            <a:xfrm>
              <a:off x="8336158" y="5512589"/>
              <a:ext cx="545740" cy="21677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r>
                <a:rPr lang="en-US" altLang="zh-CN" sz="700" baseline="0" dirty="0"/>
                <a:t>Register</a:t>
              </a:r>
              <a:endParaRPr lang="zh-CN" altLang="en-US" sz="700" baseline="0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CCB3772-C4A0-4C12-9BF6-19D54D949D37}"/>
                </a:ext>
              </a:extLst>
            </p:cNvPr>
            <p:cNvSpPr/>
            <p:nvPr/>
          </p:nvSpPr>
          <p:spPr bwMode="auto">
            <a:xfrm>
              <a:off x="7810721" y="5027485"/>
              <a:ext cx="589917" cy="2618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+</a:t>
              </a:r>
              <a:endPara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9E1E4878-6A40-40A0-868D-72E859C63E68}"/>
                </a:ext>
              </a:extLst>
            </p:cNvPr>
            <p:cNvCxnSpPr/>
            <p:nvPr/>
          </p:nvCxnSpPr>
          <p:spPr bwMode="auto">
            <a:xfrm>
              <a:off x="8105679" y="5295613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AE370B4-168B-4DA2-8AF1-66C3BADF80F4}"/>
                </a:ext>
              </a:extLst>
            </p:cNvPr>
            <p:cNvGrpSpPr/>
            <p:nvPr/>
          </p:nvGrpSpPr>
          <p:grpSpPr>
            <a:xfrm>
              <a:off x="7807952" y="5485705"/>
              <a:ext cx="595454" cy="174364"/>
              <a:chOff x="6087097" y="5481248"/>
              <a:chExt cx="642212" cy="18000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00B3EB7-DE28-4C5E-B7C0-5ABEBAE662E1}"/>
                  </a:ext>
                </a:extLst>
              </p:cNvPr>
              <p:cNvSpPr/>
              <p:nvPr/>
            </p:nvSpPr>
            <p:spPr bwMode="auto">
              <a:xfrm>
                <a:off x="6093071" y="5481248"/>
                <a:ext cx="636238" cy="1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5" name="流程图: 摘录 14">
                <a:extLst>
                  <a:ext uri="{FF2B5EF4-FFF2-40B4-BE49-F238E27FC236}">
                    <a16:creationId xmlns:a16="http://schemas.microsoft.com/office/drawing/2014/main" id="{4FC078D9-A2BC-45A1-8966-C96B05E8062E}"/>
                  </a:ext>
                </a:extLst>
              </p:cNvPr>
              <p:cNvSpPr/>
              <p:nvPr/>
            </p:nvSpPr>
            <p:spPr bwMode="auto">
              <a:xfrm rot="5400000">
                <a:off x="6055988" y="5515291"/>
                <a:ext cx="174134" cy="111915"/>
              </a:xfrm>
              <a:prstGeom prst="flowChartExtra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DF9BD20-AF10-436A-8D06-8188AF3F5827}"/>
                </a:ext>
              </a:extLst>
            </p:cNvPr>
            <p:cNvSpPr txBox="1"/>
            <p:nvPr/>
          </p:nvSpPr>
          <p:spPr>
            <a:xfrm>
              <a:off x="7783785" y="5823176"/>
              <a:ext cx="429918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 bIns="108000" rtlCol="0">
              <a:spAutoFit/>
            </a:bodyPr>
            <a:lstStyle/>
            <a:p>
              <a:r>
                <a:rPr lang="en-US" altLang="zh-CN" sz="700" baseline="0" dirty="0" err="1"/>
                <a:t>C</a:t>
              </a:r>
              <a:r>
                <a:rPr lang="en-US" altLang="zh-CN" sz="700" dirty="0" err="1"/>
                <a:t>out</a:t>
              </a:r>
              <a:endParaRPr lang="zh-CN" altLang="en-US" sz="700" baseline="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2AC83EB-D6E3-44D5-B3B9-80662263447B}"/>
                </a:ext>
              </a:extLst>
            </p:cNvPr>
            <p:cNvSpPr txBox="1"/>
            <p:nvPr/>
          </p:nvSpPr>
          <p:spPr>
            <a:xfrm>
              <a:off x="8099178" y="5823176"/>
              <a:ext cx="266344" cy="161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r>
                <a:rPr lang="en-US" altLang="zh-CN" sz="700" baseline="0" dirty="0"/>
                <a:t>S</a:t>
              </a:r>
              <a:endParaRPr lang="zh-CN" altLang="en-US" sz="700" baseline="0" dirty="0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32841DA-0C5B-4A4A-8299-55F47C74CD71}"/>
                </a:ext>
              </a:extLst>
            </p:cNvPr>
            <p:cNvGrpSpPr/>
            <p:nvPr/>
          </p:nvGrpSpPr>
          <p:grpSpPr>
            <a:xfrm>
              <a:off x="7955372" y="5651653"/>
              <a:ext cx="300616" cy="174364"/>
              <a:chOff x="6264000" y="4761168"/>
              <a:chExt cx="324224" cy="179999"/>
            </a:xfrm>
          </p:grpSpPr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0C1664BA-7DFC-47B4-96C3-620A41E16E2E}"/>
                  </a:ext>
                </a:extLst>
              </p:cNvPr>
              <p:cNvCxnSpPr/>
              <p:nvPr/>
            </p:nvCxnSpPr>
            <p:spPr bwMode="auto">
              <a:xfrm>
                <a:off x="6588224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7A8F8699-6098-498F-B229-1793C4D751A7}"/>
                  </a:ext>
                </a:extLst>
              </p:cNvPr>
              <p:cNvCxnSpPr/>
              <p:nvPr/>
            </p:nvCxnSpPr>
            <p:spPr bwMode="auto">
              <a:xfrm>
                <a:off x="6264000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8680" name="组合 28679">
              <a:extLst>
                <a:ext uri="{FF2B5EF4-FFF2-40B4-BE49-F238E27FC236}">
                  <a16:creationId xmlns:a16="http://schemas.microsoft.com/office/drawing/2014/main" id="{0A70416D-222F-40E1-AAE5-89F9EA458EDD}"/>
                </a:ext>
              </a:extLst>
            </p:cNvPr>
            <p:cNvGrpSpPr/>
            <p:nvPr/>
          </p:nvGrpSpPr>
          <p:grpSpPr>
            <a:xfrm>
              <a:off x="7775244" y="4632910"/>
              <a:ext cx="266344" cy="342135"/>
              <a:chOff x="6912674" y="2249706"/>
              <a:chExt cx="205769" cy="268539"/>
            </a:xfrm>
          </p:grpSpPr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F01EA2C1-EEA5-4699-AB9A-D6A07A15C901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09C25F9-5503-4C2F-B977-8301D2528596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r>
                  <a:rPr lang="en-US" altLang="zh-CN" sz="700" baseline="0" dirty="0"/>
                  <a:t>A</a:t>
                </a:r>
                <a:endParaRPr lang="zh-CN" altLang="en-US" sz="700" baseline="0" dirty="0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C3515C60-5DF3-4193-BBE2-9E1403F805D8}"/>
                </a:ext>
              </a:extLst>
            </p:cNvPr>
            <p:cNvGrpSpPr/>
            <p:nvPr/>
          </p:nvGrpSpPr>
          <p:grpSpPr>
            <a:xfrm>
              <a:off x="7972508" y="4632910"/>
              <a:ext cx="266344" cy="342135"/>
              <a:chOff x="6912674" y="2249706"/>
              <a:chExt cx="205769" cy="268539"/>
            </a:xfrm>
          </p:grpSpPr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EF47247A-3D33-4CBE-A88C-F27F44EFA8E7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D49E183-02D2-4066-BF04-EF6A45657067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r>
                  <a:rPr lang="en-US" altLang="zh-CN" sz="700" baseline="0" dirty="0"/>
                  <a:t>B</a:t>
                </a:r>
                <a:endParaRPr lang="zh-CN" altLang="en-US" sz="700" baseline="0" dirty="0"/>
              </a:p>
            </p:txBody>
          </p:sp>
        </p:grp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3C5519FE-680A-403C-835C-BF84CF8DC1F7}"/>
                </a:ext>
              </a:extLst>
            </p:cNvPr>
            <p:cNvCxnSpPr/>
            <p:nvPr/>
          </p:nvCxnSpPr>
          <p:spPr bwMode="auto">
            <a:xfrm>
              <a:off x="8302943" y="4800681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7455075-7475-4145-8A08-1044270A6890}"/>
                </a:ext>
              </a:extLst>
            </p:cNvPr>
            <p:cNvSpPr txBox="1"/>
            <p:nvPr/>
          </p:nvSpPr>
          <p:spPr>
            <a:xfrm>
              <a:off x="8169772" y="4632910"/>
              <a:ext cx="428119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r>
                <a:rPr lang="en-US" altLang="zh-CN" sz="700" baseline="0" dirty="0" err="1"/>
                <a:t>C</a:t>
              </a:r>
              <a:r>
                <a:rPr lang="en-US" altLang="zh-CN" sz="700" dirty="0" err="1"/>
                <a:t>in</a:t>
              </a:r>
              <a:endParaRPr lang="zh-CN" altLang="en-US" sz="700" baseline="0" dirty="0"/>
            </a:p>
          </p:txBody>
        </p:sp>
      </p:grpSp>
      <p:pic>
        <p:nvPicPr>
          <p:cNvPr id="30725" name="Picture 5" descr="âIntegrated circuit  cell layoutâçå¾çæç´¢ç»æ&quot;">
            <a:extLst>
              <a:ext uri="{FF2B5EF4-FFF2-40B4-BE49-F238E27FC236}">
                <a16:creationId xmlns:a16="http://schemas.microsoft.com/office/drawing/2014/main" id="{1C5B49AE-953B-4074-918E-97E698FD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7" y="3528474"/>
            <a:ext cx="2224176" cy="11966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29BFEA06-6A2E-41D8-8CAC-46796CF26BEE}"/>
              </a:ext>
            </a:extLst>
          </p:cNvPr>
          <p:cNvSpPr/>
          <p:nvPr/>
        </p:nvSpPr>
        <p:spPr bwMode="auto">
          <a:xfrm flipH="1">
            <a:off x="6239892" y="3616782"/>
            <a:ext cx="425570" cy="10912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545001E-1871-4195-8A91-D8755E1B5B7C}"/>
              </a:ext>
            </a:extLst>
          </p:cNvPr>
          <p:cNvCxnSpPr>
            <a:cxnSpLocks/>
            <a:stCxn id="122" idx="0"/>
            <a:endCxn id="135" idx="0"/>
          </p:cNvCxnSpPr>
          <p:nvPr/>
        </p:nvCxnSpPr>
        <p:spPr bwMode="auto">
          <a:xfrm flipV="1">
            <a:off x="5212047" y="3616782"/>
            <a:ext cx="1240630" cy="283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CED23129-7DEF-4AF0-9189-12917367C5A6}"/>
              </a:ext>
            </a:extLst>
          </p:cNvPr>
          <p:cNvCxnSpPr>
            <a:cxnSpLocks/>
            <a:stCxn id="135" idx="4"/>
            <a:endCxn id="122" idx="2"/>
          </p:cNvCxnSpPr>
          <p:nvPr/>
        </p:nvCxnSpPr>
        <p:spPr bwMode="auto">
          <a:xfrm flipH="1">
            <a:off x="5212047" y="4708023"/>
            <a:ext cx="1240630" cy="1611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箭头: 右弧形 69">
            <a:extLst>
              <a:ext uri="{FF2B5EF4-FFF2-40B4-BE49-F238E27FC236}">
                <a16:creationId xmlns:a16="http://schemas.microsoft.com/office/drawing/2014/main" id="{E9F3A30C-EECC-4076-9782-8C5398E37557}"/>
              </a:ext>
            </a:extLst>
          </p:cNvPr>
          <p:cNvSpPr/>
          <p:nvPr/>
        </p:nvSpPr>
        <p:spPr bwMode="auto">
          <a:xfrm flipV="1">
            <a:off x="8391639" y="1856657"/>
            <a:ext cx="545740" cy="1985839"/>
          </a:xfrm>
          <a:prstGeom prst="curvedLeftArrow">
            <a:avLst>
              <a:gd name="adj1" fmla="val 36137"/>
              <a:gd name="adj2" fmla="val 50000"/>
              <a:gd name="adj3" fmla="val 316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666CCD1E-66BD-4050-A2AA-BF0E807CB430}"/>
              </a:ext>
            </a:extLst>
          </p:cNvPr>
          <p:cNvSpPr txBox="1"/>
          <p:nvPr/>
        </p:nvSpPr>
        <p:spPr>
          <a:xfrm>
            <a:off x="600014" y="2600968"/>
            <a:ext cx="2693356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Integrated Circuit Design</a:t>
            </a:r>
          </a:p>
          <a:p>
            <a:pPr algn="ctr"/>
            <a:r>
              <a:rPr lang="en-US" altLang="zh-CN" sz="1600" b="1" dirty="0"/>
              <a:t> 100 Modules/ IC</a:t>
            </a:r>
          </a:p>
          <a:p>
            <a:pPr algn="ctr"/>
            <a:r>
              <a:rPr lang="en-US" altLang="zh-CN" sz="1600" dirty="0"/>
              <a:t>0.25M~20G Devices</a:t>
            </a:r>
          </a:p>
        </p:txBody>
      </p:sp>
      <p:pic>
        <p:nvPicPr>
          <p:cNvPr id="163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4B1E35E8-8D16-4EB8-AEE2-EC73B96F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7" y="979243"/>
            <a:ext cx="2158806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EBAD1721-1F6D-43E1-AFFA-B311BDA8D5D7}"/>
              </a:ext>
            </a:extLst>
          </p:cNvPr>
          <p:cNvSpPr/>
          <p:nvPr/>
        </p:nvSpPr>
        <p:spPr bwMode="auto">
          <a:xfrm flipH="1">
            <a:off x="4324887" y="1200426"/>
            <a:ext cx="424595" cy="2954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EF3863BB-EB3E-4DA3-A5D1-1A6C54A597E2}"/>
              </a:ext>
            </a:extLst>
          </p:cNvPr>
          <p:cNvCxnSpPr>
            <a:cxnSpLocks/>
            <a:stCxn id="171" idx="0"/>
          </p:cNvCxnSpPr>
          <p:nvPr/>
        </p:nvCxnSpPr>
        <p:spPr bwMode="auto">
          <a:xfrm flipV="1">
            <a:off x="4537184" y="1108448"/>
            <a:ext cx="639512" cy="919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AE6924CD-ACDA-4D64-98F9-B160722B6327}"/>
              </a:ext>
            </a:extLst>
          </p:cNvPr>
          <p:cNvCxnSpPr>
            <a:cxnSpLocks/>
            <a:stCxn id="171" idx="3"/>
          </p:cNvCxnSpPr>
          <p:nvPr/>
        </p:nvCxnSpPr>
        <p:spPr bwMode="auto">
          <a:xfrm>
            <a:off x="4687302" y="1452601"/>
            <a:ext cx="449241" cy="10202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椭圆 180">
            <a:extLst>
              <a:ext uri="{FF2B5EF4-FFF2-40B4-BE49-F238E27FC236}">
                <a16:creationId xmlns:a16="http://schemas.microsoft.com/office/drawing/2014/main" id="{B1EED4BB-9BA3-4597-9023-2B29C29F3336}"/>
              </a:ext>
            </a:extLst>
          </p:cNvPr>
          <p:cNvSpPr/>
          <p:nvPr/>
        </p:nvSpPr>
        <p:spPr bwMode="auto">
          <a:xfrm>
            <a:off x="2248747" y="1915194"/>
            <a:ext cx="307029" cy="473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0F649C6A-4C13-4384-AAA5-71ACD003B8D2}"/>
              </a:ext>
            </a:extLst>
          </p:cNvPr>
          <p:cNvCxnSpPr>
            <a:cxnSpLocks/>
            <a:endCxn id="181" idx="0"/>
          </p:cNvCxnSpPr>
          <p:nvPr/>
        </p:nvCxnSpPr>
        <p:spPr bwMode="auto">
          <a:xfrm flipH="1">
            <a:off x="2402262" y="1056889"/>
            <a:ext cx="1687549" cy="8583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D333698A-C08F-4837-9DE8-64ACD515FA7E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2402262" y="2388794"/>
            <a:ext cx="1727306" cy="65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椭圆 204">
            <a:extLst>
              <a:ext uri="{FF2B5EF4-FFF2-40B4-BE49-F238E27FC236}">
                <a16:creationId xmlns:a16="http://schemas.microsoft.com/office/drawing/2014/main" id="{8F37CA5B-02EB-4D74-9A3B-098C427B0B32}"/>
              </a:ext>
            </a:extLst>
          </p:cNvPr>
          <p:cNvSpPr/>
          <p:nvPr/>
        </p:nvSpPr>
        <p:spPr bwMode="auto">
          <a:xfrm flipH="1">
            <a:off x="5714406" y="1102935"/>
            <a:ext cx="272116" cy="139543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id="{AF4D9AA6-08AA-475F-A8D8-8F1981F62253}"/>
              </a:ext>
            </a:extLst>
          </p:cNvPr>
          <p:cNvCxnSpPr>
            <a:cxnSpLocks/>
          </p:cNvCxnSpPr>
          <p:nvPr/>
        </p:nvCxnSpPr>
        <p:spPr bwMode="auto">
          <a:xfrm>
            <a:off x="5818954" y="1120083"/>
            <a:ext cx="417615" cy="70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1CBA4459-27E0-49B1-BA9C-8F8CCAF1B5C9}"/>
              </a:ext>
            </a:extLst>
          </p:cNvPr>
          <p:cNvCxnSpPr>
            <a:cxnSpLocks/>
            <a:stCxn id="205" idx="4"/>
          </p:cNvCxnSpPr>
          <p:nvPr/>
        </p:nvCxnSpPr>
        <p:spPr bwMode="auto">
          <a:xfrm flipV="1">
            <a:off x="5850464" y="2474153"/>
            <a:ext cx="386105" cy="24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807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06E91-F35F-43F4-ABD7-C03756DDE3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7A69D-48BF-4608-8A88-BF549CFF859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Today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Great Idea #2: Stored program computer(Von Neumann Model--A Machine Structure</a:t>
            </a:r>
          </a:p>
          <a:p>
            <a:pPr lvl="1"/>
            <a:r>
              <a:rPr lang="en-US" altLang="zh-CN" dirty="0"/>
              <a:t>Basic Components for a machine</a:t>
            </a:r>
          </a:p>
          <a:p>
            <a:pPr lvl="1"/>
            <a:r>
              <a:rPr lang="en-US" altLang="zh-CN" dirty="0"/>
              <a:t>The LC-3: </a:t>
            </a:r>
            <a:r>
              <a:rPr lang="en-US" altLang="zh-CN"/>
              <a:t>An Example of </a:t>
            </a:r>
            <a:r>
              <a:rPr lang="en-US" altLang="zh-CN" dirty="0"/>
              <a:t>von Neumann Machine</a:t>
            </a:r>
          </a:p>
          <a:p>
            <a:pPr lvl="1"/>
            <a:r>
              <a:rPr lang="en-US" altLang="zh-CN" dirty="0"/>
              <a:t>Instruction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301930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Bottom up approach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2390" y="6537325"/>
            <a:ext cx="2826810" cy="244475"/>
          </a:xfrm>
        </p:spPr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703F17-392F-4700-8F23-693ECE51FD39}"/>
              </a:ext>
            </a:extLst>
          </p:cNvPr>
          <p:cNvSpPr txBox="1"/>
          <p:nvPr/>
        </p:nvSpPr>
        <p:spPr>
          <a:xfrm>
            <a:off x="432144" y="6231623"/>
            <a:ext cx="5436000" cy="293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Electronic System Level (ESL)Design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31746" name="Picture 2" descr="ç¸å³å¾ç">
            <a:extLst>
              <a:ext uri="{FF2B5EF4-FFF2-40B4-BE49-F238E27FC236}">
                <a16:creationId xmlns:a16="http://schemas.microsoft.com/office/drawing/2014/main" id="{A5B0773A-E519-4AA1-84C8-A413B5E7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57" y="1730453"/>
            <a:ext cx="2771999" cy="20265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504B158D-79F9-40A4-98FD-237DA3CFFF75}"/>
              </a:ext>
            </a:extLst>
          </p:cNvPr>
          <p:cNvSpPr txBox="1"/>
          <p:nvPr/>
        </p:nvSpPr>
        <p:spPr>
          <a:xfrm>
            <a:off x="3072957" y="980728"/>
            <a:ext cx="2771999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Motherboard Circuit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10 ICs/ PCB</a:t>
            </a:r>
          </a:p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1~50G Devices</a:t>
            </a:r>
          </a:p>
        </p:txBody>
      </p:sp>
      <p:pic>
        <p:nvPicPr>
          <p:cNvPr id="31749" name="Picture 5" descr="ç¸å³å¾ç">
            <a:extLst>
              <a:ext uri="{FF2B5EF4-FFF2-40B4-BE49-F238E27FC236}">
                <a16:creationId xmlns:a16="http://schemas.microsoft.com/office/drawing/2014/main" id="{F1C20230-EA75-4586-93B8-2FD1EEE6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4" y="1787933"/>
            <a:ext cx="2276715" cy="19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D323E924-4586-41B6-80C6-232485A5AAA1}"/>
              </a:ext>
            </a:extLst>
          </p:cNvPr>
          <p:cNvSpPr txBox="1"/>
          <p:nvPr/>
        </p:nvSpPr>
        <p:spPr>
          <a:xfrm>
            <a:off x="348792" y="980728"/>
            <a:ext cx="2285999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Personal Computer:</a:t>
            </a:r>
          </a:p>
          <a:p>
            <a:pPr algn="ctr"/>
            <a:r>
              <a:rPr lang="en-US" altLang="zh-CN" b="1" dirty="0"/>
              <a:t>Hardware &amp; Software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1~10PCBs/System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95F04CB-3246-4CFC-B972-5F92A0116A5F}"/>
              </a:ext>
            </a:extLst>
          </p:cNvPr>
          <p:cNvSpPr txBox="1"/>
          <p:nvPr/>
        </p:nvSpPr>
        <p:spPr>
          <a:xfrm>
            <a:off x="6086784" y="980728"/>
            <a:ext cx="2693356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Integrated Circuit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 100 Modules/ IC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0.25M~20G Devices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BC043AB-A0FD-4962-BB6E-C60FCE043BBC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V="1">
            <a:off x="2063958" y="1700583"/>
            <a:ext cx="1520157" cy="1668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B99ED149-B1AF-4EF4-A74A-100E15AC788C}"/>
              </a:ext>
            </a:extLst>
          </p:cNvPr>
          <p:cNvSpPr/>
          <p:nvPr/>
        </p:nvSpPr>
        <p:spPr bwMode="auto">
          <a:xfrm>
            <a:off x="1704038" y="1867440"/>
            <a:ext cx="719840" cy="129614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842971C6-11E2-470E-8BB3-17D088CFD82F}"/>
              </a:ext>
            </a:extLst>
          </p:cNvPr>
          <p:cNvCxnSpPr>
            <a:cxnSpLocks/>
            <a:stCxn id="30" idx="4"/>
          </p:cNvCxnSpPr>
          <p:nvPr/>
        </p:nvCxnSpPr>
        <p:spPr bwMode="auto">
          <a:xfrm>
            <a:off x="2063958" y="3163583"/>
            <a:ext cx="1539324" cy="5723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椭圆 65">
            <a:extLst>
              <a:ext uri="{FF2B5EF4-FFF2-40B4-BE49-F238E27FC236}">
                <a16:creationId xmlns:a16="http://schemas.microsoft.com/office/drawing/2014/main" id="{A67197AF-2990-418C-B5A2-0E3CD01C5414}"/>
              </a:ext>
            </a:extLst>
          </p:cNvPr>
          <p:cNvSpPr/>
          <p:nvPr/>
        </p:nvSpPr>
        <p:spPr bwMode="auto">
          <a:xfrm>
            <a:off x="4803272" y="2733639"/>
            <a:ext cx="376315" cy="424118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54FA0212-4CF4-4FA7-B568-C97A17C80C90}"/>
              </a:ext>
            </a:extLst>
          </p:cNvPr>
          <p:cNvCxnSpPr>
            <a:cxnSpLocks/>
            <a:stCxn id="66" idx="0"/>
          </p:cNvCxnSpPr>
          <p:nvPr/>
        </p:nvCxnSpPr>
        <p:spPr bwMode="auto">
          <a:xfrm flipV="1">
            <a:off x="4991430" y="1787935"/>
            <a:ext cx="1095354" cy="9457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3D3E5CCA-FDE0-4D22-B696-F3EC37B16456}"/>
              </a:ext>
            </a:extLst>
          </p:cNvPr>
          <p:cNvCxnSpPr>
            <a:cxnSpLocks/>
            <a:endCxn id="66" idx="4"/>
          </p:cNvCxnSpPr>
          <p:nvPr/>
        </p:nvCxnSpPr>
        <p:spPr bwMode="auto">
          <a:xfrm flipH="1" flipV="1">
            <a:off x="4991430" y="3157757"/>
            <a:ext cx="1095354" cy="433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762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EB743C63-A601-4B80-A668-B28866F5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84" y="1783044"/>
            <a:ext cx="2718633" cy="18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ç¸å³å¾ç">
            <a:extLst>
              <a:ext uri="{FF2B5EF4-FFF2-40B4-BE49-F238E27FC236}">
                <a16:creationId xmlns:a16="http://schemas.microsoft.com/office/drawing/2014/main" id="{86D1F589-B943-4089-9421-6144B09F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4" y="3928212"/>
            <a:ext cx="2309339" cy="22370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4" descr="ç¸å³å¾ç">
            <a:extLst>
              <a:ext uri="{FF2B5EF4-FFF2-40B4-BE49-F238E27FC236}">
                <a16:creationId xmlns:a16="http://schemas.microsoft.com/office/drawing/2014/main" id="{9854511C-E750-4BB9-9EA2-84FF674F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40" y="4149080"/>
            <a:ext cx="3156784" cy="17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44" name="组合 30743">
            <a:extLst>
              <a:ext uri="{FF2B5EF4-FFF2-40B4-BE49-F238E27FC236}">
                <a16:creationId xmlns:a16="http://schemas.microsoft.com/office/drawing/2014/main" id="{33301809-752C-43F6-B392-24A512C69945}"/>
              </a:ext>
            </a:extLst>
          </p:cNvPr>
          <p:cNvGrpSpPr/>
          <p:nvPr/>
        </p:nvGrpSpPr>
        <p:grpSpPr>
          <a:xfrm>
            <a:off x="6012390" y="3912665"/>
            <a:ext cx="2880090" cy="2108623"/>
            <a:chOff x="6012390" y="3874096"/>
            <a:chExt cx="2880090" cy="2108623"/>
          </a:xfrm>
        </p:grpSpPr>
        <p:sp>
          <p:nvSpPr>
            <p:cNvPr id="30742" name="矩形 30741">
              <a:extLst>
                <a:ext uri="{FF2B5EF4-FFF2-40B4-BE49-F238E27FC236}">
                  <a16:creationId xmlns:a16="http://schemas.microsoft.com/office/drawing/2014/main" id="{25347D21-BD2F-47B4-8456-2DE58AA004F1}"/>
                </a:ext>
              </a:extLst>
            </p:cNvPr>
            <p:cNvSpPr/>
            <p:nvPr/>
          </p:nvSpPr>
          <p:spPr bwMode="auto">
            <a:xfrm>
              <a:off x="6012390" y="3874096"/>
              <a:ext cx="2880090" cy="210862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aphicFrame>
          <p:nvGraphicFramePr>
            <p:cNvPr id="147" name="Object 14">
              <a:extLst>
                <a:ext uri="{FF2B5EF4-FFF2-40B4-BE49-F238E27FC236}">
                  <a16:creationId xmlns:a16="http://schemas.microsoft.com/office/drawing/2014/main" id="{526BD65F-2391-41DE-8E91-EF011EA7E3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23724" y="3951155"/>
            <a:ext cx="2644752" cy="1926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orelDRAW" r:id="rId9" imgW="5743575" imgH="4029075" progId="CorelDRAW.Graphic.9">
                    <p:embed/>
                  </p:oleObj>
                </mc:Choice>
                <mc:Fallback>
                  <p:oleObj name="CorelDRAW" r:id="rId9" imgW="5743575" imgH="4029075" progId="CorelDRAW.Graphic.9">
                    <p:embed/>
                    <p:pic>
                      <p:nvPicPr>
                        <p:cNvPr id="147" name="Object 14">
                          <a:extLst>
                            <a:ext uri="{FF2B5EF4-FFF2-40B4-BE49-F238E27FC236}">
                              <a16:creationId xmlns:a16="http://schemas.microsoft.com/office/drawing/2014/main" id="{526BD65F-2391-41DE-8E91-EF011EA7E3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3724" y="3951155"/>
                          <a:ext cx="2644752" cy="1926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" name="AutoShape 5">
            <a:extLst>
              <a:ext uri="{FF2B5EF4-FFF2-40B4-BE49-F238E27FC236}">
                <a16:creationId xmlns:a16="http://schemas.microsoft.com/office/drawing/2014/main" id="{8A0C7E97-0F57-492E-88C2-5AE5B8BB7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501" y="6299199"/>
            <a:ext cx="2160588" cy="360363"/>
          </a:xfrm>
          <a:prstGeom prst="wedgeRoundRectCallout">
            <a:avLst>
              <a:gd name="adj1" fmla="val 22739"/>
              <a:gd name="adj2" fmla="val -1207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Now, You are Here.</a:t>
            </a:r>
          </a:p>
        </p:txBody>
      </p:sp>
    </p:spTree>
    <p:extLst>
      <p:ext uri="{BB962C8B-B14F-4D97-AF65-F5344CB8AC3E}">
        <p14:creationId xmlns:p14="http://schemas.microsoft.com/office/powerpoint/2010/main" val="330421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#3: Abstraction Helps Us Manage Complexity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Gaussian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Jacobi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05AC6AD7-85A8-4E74-80DB-6A9CCCCDD284}"/>
              </a:ext>
            </a:extLst>
          </p:cNvPr>
          <p:cNvSpPr/>
          <p:nvPr/>
        </p:nvSpPr>
        <p:spPr bwMode="auto">
          <a:xfrm>
            <a:off x="4374637" y="3723709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2B0E4F1C-5F22-40A1-A2F0-E9F5D5FF0A15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Algorithm and Data Structure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2957E336-7614-43E1-A24C-6C1A453F3684}"/>
              </a:ext>
            </a:extLst>
          </p:cNvPr>
          <p:cNvCxnSpPr>
            <a:cxnSpLocks/>
            <a:stCxn id="89" idx="1"/>
            <a:endCxn id="95" idx="3"/>
          </p:cNvCxnSpPr>
          <p:nvPr/>
        </p:nvCxnSpPr>
        <p:spPr bwMode="auto">
          <a:xfrm flipH="1" flipV="1">
            <a:off x="3908413" y="3465670"/>
            <a:ext cx="466224" cy="47974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3377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4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5.xml><?xml version="1.0" encoding="utf-8"?>
<a:theme xmlns:a="http://schemas.openxmlformats.org/drawingml/2006/main" name="2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5002</TotalTime>
  <Pages>0</Pages>
  <Words>2571</Words>
  <Characters>0</Characters>
  <Application>Microsoft Office PowerPoint</Application>
  <DocSecurity>0</DocSecurity>
  <PresentationFormat>全屏显示(4:3)</PresentationFormat>
  <Lines>0</Lines>
  <Paragraphs>648</Paragraphs>
  <Slides>45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72" baseType="lpstr">
      <vt:lpstr>Courier</vt:lpstr>
      <vt:lpstr>CourierPS</vt:lpstr>
      <vt:lpstr>Gungsuh</vt:lpstr>
      <vt:lpstr>仿宋</vt:lpstr>
      <vt:lpstr>黑体</vt:lpstr>
      <vt:lpstr>华文新魏</vt:lpstr>
      <vt:lpstr>KaiTi</vt:lpstr>
      <vt:lpstr>KaiTi</vt:lpstr>
      <vt:lpstr>宋体</vt:lpstr>
      <vt:lpstr>微软雅黑</vt:lpstr>
      <vt:lpstr>Arial</vt:lpstr>
      <vt:lpstr>Calibri</vt:lpstr>
      <vt:lpstr>Corbel</vt:lpstr>
      <vt:lpstr>Franklin Gothic Book</vt:lpstr>
      <vt:lpstr>Franklin Gothic Demi</vt:lpstr>
      <vt:lpstr>Garamond</vt:lpstr>
      <vt:lpstr>Tahoma</vt:lpstr>
      <vt:lpstr>Times New Roman</vt:lpstr>
      <vt:lpstr>Verdana</vt:lpstr>
      <vt:lpstr>Wingdings</vt:lpstr>
      <vt:lpstr>Wingdings 3</vt:lpstr>
      <vt:lpstr>1_Office 主题​​</vt:lpstr>
      <vt:lpstr>学术交流模板3-中文</vt:lpstr>
      <vt:lpstr>2_Office 主题​​</vt:lpstr>
      <vt:lpstr>1_学术交流模板3-中文</vt:lpstr>
      <vt:lpstr>2_学术交流模板3-中文</vt:lpstr>
      <vt:lpstr>CorelDRAW</vt:lpstr>
      <vt:lpstr>Chapter 4   The von Neumann Model</vt:lpstr>
      <vt:lpstr>PowerPoint 演示文稿</vt:lpstr>
      <vt:lpstr>PowerPoint 演示文稿</vt:lpstr>
      <vt:lpstr>Review</vt:lpstr>
      <vt:lpstr>Review</vt:lpstr>
      <vt:lpstr>Bottom up approach</vt:lpstr>
      <vt:lpstr>Today</vt:lpstr>
      <vt:lpstr>Bottom up approach</vt:lpstr>
      <vt:lpstr>Great Idea #3: Abstraction Helps Us Manage Complexity</vt:lpstr>
      <vt:lpstr>Great Idea #4: Software and Hardware Co-design </vt:lpstr>
      <vt:lpstr>PowerPoint 演示文稿</vt:lpstr>
      <vt:lpstr>The First Electronic Computers</vt:lpstr>
      <vt:lpstr>ENIAC - The first electronic computer ,1946年</vt:lpstr>
      <vt:lpstr>ENIAC - The first electronic computer ,1946年</vt:lpstr>
      <vt:lpstr>The Origin of the Stored Program Computer</vt:lpstr>
      <vt:lpstr>The Stored Program Computer Architecture (von Neumann Machine Architecture or Model)</vt:lpstr>
      <vt:lpstr>The Stored Program Computer</vt:lpstr>
      <vt:lpstr>Two major inventions of the microprocessor chip</vt:lpstr>
      <vt:lpstr>PowerPoint 演示文稿</vt:lpstr>
      <vt:lpstr>von Neumann Model</vt:lpstr>
      <vt:lpstr>PowerPoint 演示文稿</vt:lpstr>
      <vt:lpstr>Memory</vt:lpstr>
      <vt:lpstr>Interface to Memory</vt:lpstr>
      <vt:lpstr>Processing Unit</vt:lpstr>
      <vt:lpstr>Input and Output</vt:lpstr>
      <vt:lpstr>Control Unit</vt:lpstr>
      <vt:lpstr>Instruction Processing（State Transition）</vt:lpstr>
      <vt:lpstr>Instruction</vt:lpstr>
      <vt:lpstr>Example: LC-3 ADD Instruction</vt:lpstr>
      <vt:lpstr>Example: LC-3 LDR Instruction</vt:lpstr>
      <vt:lpstr>Instruction Processing: FETCH</vt:lpstr>
      <vt:lpstr>Instruction Processing: DECODE</vt:lpstr>
      <vt:lpstr>Instruction Processing: EVALUATE ADDRESS</vt:lpstr>
      <vt:lpstr>Instruction Processing: FETCH OPERANDS</vt:lpstr>
      <vt:lpstr>Instruction Processing: EXECUTE</vt:lpstr>
      <vt:lpstr>Instruction Processing: STORE</vt:lpstr>
      <vt:lpstr>Changing the Sequence of Instructions</vt:lpstr>
      <vt:lpstr>Example: LC-3 JMP Instruction</vt:lpstr>
      <vt:lpstr>Driving Force: The Clock</vt:lpstr>
      <vt:lpstr>Control Unit State Diagram</vt:lpstr>
      <vt:lpstr>Stopping the Clock</vt:lpstr>
      <vt:lpstr>PowerPoint 演示文稿</vt:lpstr>
      <vt:lpstr>Von Neumann Model</vt:lpstr>
      <vt:lpstr>Instruction Processing Summary</vt:lpstr>
      <vt:lpstr>LC-3 Data Path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Miao Fuyou</cp:lastModifiedBy>
  <cp:revision>666</cp:revision>
  <cp:lastPrinted>2020-01-03T04:22:57Z</cp:lastPrinted>
  <dcterms:created xsi:type="dcterms:W3CDTF">2012-09-03T16:09:03Z</dcterms:created>
  <dcterms:modified xsi:type="dcterms:W3CDTF">2023-10-18T02:38:13Z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